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B56D80-1157-483B-9A42-CF0481BB6D14}" v="4" dt="2025-12-01T14:49:37.90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386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theme" Target="theme/theme1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tableStyles" Target="tableStyle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microsoft.com/office/2016/11/relationships/changesInfo" Target="changesInfos/changesInfo1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microsoft.com/office/2015/10/relationships/revisionInfo" Target="revisionInfo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 Pallens" userId="45f06fa6-475a-429a-be5a-0a004f79f63b" providerId="ADAL" clId="{D6577A29-02FE-4BBB-9818-2BF24E5D3E60}"/>
    <pc:docChg chg="modSld modMainMaster modShowInfo">
      <pc:chgData name="Christian Pallens" userId="45f06fa6-475a-429a-be5a-0a004f79f63b" providerId="ADAL" clId="{D6577A29-02FE-4BBB-9818-2BF24E5D3E60}" dt="2025-12-01T14:49:42.220" v="4" actId="2744"/>
      <pc:docMkLst>
        <pc:docMk/>
      </pc:docMkLst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56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57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58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59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60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61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62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63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64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65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66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67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68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69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70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71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72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73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74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75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76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77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78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79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80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81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82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83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84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85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86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87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88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89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90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91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92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93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94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95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96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97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98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299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00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01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02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03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04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05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06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07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08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09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10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11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12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13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14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15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16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17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18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19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20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21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22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23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24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25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26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27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28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29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30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31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32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33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34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35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36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37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38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39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40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41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42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43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44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45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46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47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48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49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50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51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52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53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54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55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56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57"/>
        </pc:sldMkLst>
      </pc:sldChg>
      <pc:sldChg chg="modTransition">
        <pc:chgData name="Christian Pallens" userId="45f06fa6-475a-429a-be5a-0a004f79f63b" providerId="ADAL" clId="{D6577A29-02FE-4BBB-9818-2BF24E5D3E60}" dt="2025-12-01T14:49:37.904" v="3"/>
        <pc:sldMkLst>
          <pc:docMk/>
          <pc:sldMk cId="0" sldId="358"/>
        </pc:sldMkLst>
      </pc:sldChg>
      <pc:sldMasterChg chg="modTransition modSldLayout">
        <pc:chgData name="Christian Pallens" userId="45f06fa6-475a-429a-be5a-0a004f79f63b" providerId="ADAL" clId="{D6577A29-02FE-4BBB-9818-2BF24E5D3E60}" dt="2025-12-01T14:49:37.904" v="3"/>
        <pc:sldMasterMkLst>
          <pc:docMk/>
          <pc:sldMasterMk cId="0" sldId="2147483648"/>
        </pc:sldMasterMkLst>
        <pc:sldLayoutChg chg="modTransition">
          <pc:chgData name="Christian Pallens" userId="45f06fa6-475a-429a-be5a-0a004f79f63b" providerId="ADAL" clId="{D6577A29-02FE-4BBB-9818-2BF24E5D3E60}" dt="2025-12-01T14:49:37.904" v="3"/>
          <pc:sldLayoutMkLst>
            <pc:docMk/>
            <pc:sldMasterMk cId="0" sldId="2147483648"/>
            <pc:sldLayoutMk cId="0" sldId="2147483661"/>
          </pc:sldLayoutMkLst>
        </pc:sldLayoutChg>
        <pc:sldLayoutChg chg="modTransition">
          <pc:chgData name="Christian Pallens" userId="45f06fa6-475a-429a-be5a-0a004f79f63b" providerId="ADAL" clId="{D6577A29-02FE-4BBB-9818-2BF24E5D3E60}" dt="2025-12-01T14:49:37.904" v="3"/>
          <pc:sldLayoutMkLst>
            <pc:docMk/>
            <pc:sldMasterMk cId="0" sldId="2147483648"/>
            <pc:sldLayoutMk cId="0" sldId="2147483662"/>
          </pc:sldLayoutMkLst>
        </pc:sldLayoutChg>
        <pc:sldLayoutChg chg="modTransition">
          <pc:chgData name="Christian Pallens" userId="45f06fa6-475a-429a-be5a-0a004f79f63b" providerId="ADAL" clId="{D6577A29-02FE-4BBB-9818-2BF24E5D3E60}" dt="2025-12-01T14:49:37.904" v="3"/>
          <pc:sldLayoutMkLst>
            <pc:docMk/>
            <pc:sldMasterMk cId="0" sldId="2147483648"/>
            <pc:sldLayoutMk cId="0" sldId="2147483663"/>
          </pc:sldLayoutMkLst>
        </pc:sldLayoutChg>
        <pc:sldLayoutChg chg="modTransition">
          <pc:chgData name="Christian Pallens" userId="45f06fa6-475a-429a-be5a-0a004f79f63b" providerId="ADAL" clId="{D6577A29-02FE-4BBB-9818-2BF24E5D3E60}" dt="2025-12-01T14:49:37.904" v="3"/>
          <pc:sldLayoutMkLst>
            <pc:docMk/>
            <pc:sldMasterMk cId="0" sldId="2147483648"/>
            <pc:sldLayoutMk cId="0" sldId="2147483664"/>
          </pc:sldLayoutMkLst>
        </pc:sldLayoutChg>
        <pc:sldLayoutChg chg="modTransition">
          <pc:chgData name="Christian Pallens" userId="45f06fa6-475a-429a-be5a-0a004f79f63b" providerId="ADAL" clId="{D6577A29-02FE-4BBB-9818-2BF24E5D3E60}" dt="2025-12-01T14:49:37.904" v="3"/>
          <pc:sldLayoutMkLst>
            <pc:docMk/>
            <pc:sldMasterMk cId="0" sldId="2147483648"/>
            <pc:sldLayoutMk cId="0" sldId="2147483665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537969"/>
          <a:ext cx="7645400" cy="54025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39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2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1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15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2565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9:00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AM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699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First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Cause</a:t>
                      </a:r>
                      <a:r>
                        <a:rPr sz="1100" spc="229" dirty="0">
                          <a:latin typeface="Calibri"/>
                          <a:cs typeface="Calibri"/>
                        </a:rPr>
                        <a:t>  </a:t>
                      </a:r>
                      <a:r>
                        <a:rPr sz="1100" spc="-40" dirty="0">
                          <a:latin typeface="Calibri"/>
                          <a:cs typeface="Calibri"/>
                        </a:rPr>
                        <a:t>1/2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Split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3943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spc="-45" dirty="0">
                          <a:latin typeface="Calibri"/>
                          <a:cs typeface="Calibri"/>
                        </a:rPr>
                        <a:t>Mag.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Lopez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Inman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300990">
                        <a:lnSpc>
                          <a:spcPct val="104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Federal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National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Mortgage Association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7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2672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Johnson,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Ann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Marie,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2025-CVG-003265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267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Unknown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Occupant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88900">
                        <a:lnSpc>
                          <a:spcPct val="104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HANINI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KINGS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PARKHURST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7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2672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Allain,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Eric,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R="10858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2025-CVG-013612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267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Mindy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Plum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305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PNC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Bank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National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Association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2672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002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6515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Johnson,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Ann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Marie,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6515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44170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2025-CVG-013773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95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2672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6515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9535">
                <a:tc rowSpan="2">
                  <a:txBody>
                    <a:bodyPr/>
                    <a:lstStyle/>
                    <a:p>
                      <a:pPr marL="25400" marR="400685">
                        <a:lnSpc>
                          <a:spcPct val="104000"/>
                        </a:lnSpc>
                        <a:spcBef>
                          <a:spcPts val="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John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Doe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Name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Unkown Unkown Occupant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14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95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756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14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E93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267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2025-CVG-016653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267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Vikki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Noffa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Land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Baram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Realty,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267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Allain,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Eric,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2025-CVG-016948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267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Monique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Blake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272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56969"/>
          <a:ext cx="7722234" cy="57073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344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85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8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510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10:00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AM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540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Pro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Se</a:t>
                      </a:r>
                      <a:r>
                        <a:rPr sz="1000" spc="4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1/2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Split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013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spc="-45" dirty="0">
                          <a:latin typeface="Calibri"/>
                          <a:cs typeface="Calibri"/>
                        </a:rPr>
                        <a:t>Mag.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Lopez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Inman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John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Baron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540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2025-CVG-013352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Chrissy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Lane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540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Nadir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Hazly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540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2025-CVG-016229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Inez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Davis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540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Gary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Grasso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540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2025-CVG-016699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Florence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Oliver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540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Jorge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Garcia,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Sr.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540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2025-CVG-016707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Johanna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Lent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540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Debbie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Calloway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540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2025-CVG-016938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Linda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Jackson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540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272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73608"/>
          <a:ext cx="8315325" cy="6296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1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4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7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51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87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Lynn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Tate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2025-CVG-015448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8133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Javan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Tate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413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Bobby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Lawrence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2025-CVG-015452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8133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Waleyah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Bolden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413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Victor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Gatto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2025-CVG-015469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8133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William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Warner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413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Victor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Gatto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2025-CVG-015470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8133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Kevin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Collins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413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Legacy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Equity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Ventures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7655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Immormino,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Mark,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2025-CVG-015471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81330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Dalton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Archer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79704"/>
          <a:ext cx="8315325" cy="62337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44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0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2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3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87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574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RAL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2025-CVG-015476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813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Dominear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Rogers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09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marL="25400" marR="40005">
                        <a:lnSpc>
                          <a:spcPct val="104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Coastal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Ridge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Real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Estate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Partners,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2025-CVG-015478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985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81330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985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Anna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Day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209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Crawford-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Tilden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Apartments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2025-CVG-015487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8133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Tiffany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Fore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209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Skyline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Tower,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L.P.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543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Scott,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2025-CVG-015490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318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8133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318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226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James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Spencer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16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16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Numbertwo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Portfolio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2025-CVG-015492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8133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Anna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Williams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97991"/>
          <a:ext cx="8315325" cy="63030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3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21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2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81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574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Mark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Pryor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2025-CVG-015494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8133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Sierra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Iverson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 marR="111125">
                        <a:lnSpc>
                          <a:spcPct val="104000"/>
                        </a:lnSpc>
                        <a:spcBef>
                          <a:spcPts val="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The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Abel-Bishop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&amp;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Clarke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Realty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CO.,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2025-CVG-015496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985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81330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985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Re'Ana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Moore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The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Landmark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Companies,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2025-CVG-015497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813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Raveon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Rose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209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Overland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Properties,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LLC,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2025-CVG-015500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747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8133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747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Keyonia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Thomas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Overland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Properties,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LLC,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2025-CVG-015502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81330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51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Melissa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Lawrance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79704"/>
          <a:ext cx="8315325" cy="60324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9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57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04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81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35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6215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09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Jafa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5409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Bridge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2025-CVH-006452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47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70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Lavonna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Young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marL="25400" marR="564515">
                        <a:lnSpc>
                          <a:spcPct val="104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Western Reserve Property Management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40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2025-CVH-008509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Krya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White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K&amp;D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Money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Only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2025-CVH-014756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747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747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Adrianna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Singleton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K&amp;D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Money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Only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2025-CVH-014757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8105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8105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Jala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Briggs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East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Fourth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III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Limited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Partnership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Money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Only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2025-CVH-014758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47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Londyn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Davis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722234" cy="58902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65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7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66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Charles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Tazewell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11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2025-CVG-016940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11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Henry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Anderson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John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Currie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11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827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11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881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Sandford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Currie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603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603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2025-CVG-016949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96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10:00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AM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Pro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Se</a:t>
                      </a:r>
                      <a:r>
                        <a:rPr sz="1000" spc="4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2/2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Split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9941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spc="-45" dirty="0">
                          <a:latin typeface="Calibri"/>
                          <a:cs typeface="Calibri"/>
                        </a:rPr>
                        <a:t>Mag.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Lawson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Franklin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Smith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11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2025-CVG-016970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11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Anthony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Brown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Lashawn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Lambert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Williams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11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2025-CVG-016973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11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Nautica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Hart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Derek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Jackson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11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2025-CVG-016982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11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Gerice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Shade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60007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722234" cy="5862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4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7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76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5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Derek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Jackson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2025-CVG-016983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Linda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Bizzelle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Annette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Mattews-Blackwell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2025-CVG-017008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Ceaira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Matthews-Blackwell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Edward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Walker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2025-CVG-017012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Kasandra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Quinones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Gregory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Lusane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2025-CVG-017048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Sonya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Gay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Schooler,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Scott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Richard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Willis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2025-CVG-017050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Evetta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King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78486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56969"/>
          <a:ext cx="7722234" cy="57397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44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7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59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85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6215">
                <a:tc>
                  <a:txBody>
                    <a:bodyPr/>
                    <a:lstStyle/>
                    <a:p>
                      <a:pPr marL="24130">
                        <a:lnSpc>
                          <a:spcPts val="1300"/>
                        </a:lnSpc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10:30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AM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142240">
                        <a:lnSpc>
                          <a:spcPts val="13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Status</a:t>
                      </a:r>
                      <a:r>
                        <a:rPr sz="11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Hearings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00685">
                        <a:lnSpc>
                          <a:spcPts val="1300"/>
                        </a:lnSpc>
                      </a:pPr>
                      <a:r>
                        <a:rPr sz="1100" spc="-45" dirty="0">
                          <a:latin typeface="Calibri"/>
                          <a:cs typeface="Calibri"/>
                        </a:rPr>
                        <a:t>Mag.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Phillips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Deborah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Marbury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McDaniel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2024-CVG-015863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Calvin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Kelly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Tomino,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Joseph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Wanda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Thomas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2025-CVG-003431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Iesha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Glover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Stevens,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Nolan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3060">
                <a:tc>
                  <a:txBody>
                    <a:bodyPr/>
                    <a:lstStyle/>
                    <a:p>
                      <a:pPr marL="25400" marR="323850">
                        <a:lnSpc>
                          <a:spcPct val="104200"/>
                        </a:lnSpc>
                        <a:spcBef>
                          <a:spcPts val="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Cleveland</a:t>
                      </a:r>
                      <a:r>
                        <a:rPr sz="1000" spc="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 Management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Group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2025-CVG-010703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Der'Laina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McKinney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STEVENS,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NOLAN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Niederst</a:t>
                      </a:r>
                      <a:r>
                        <a:rPr sz="1000" spc="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LTD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2025-CVG-011376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Kimyania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Owens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377190">
                        <a:lnSpc>
                          <a:spcPct val="104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Walnut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Creek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 Management,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 et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Mulvaney,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Christopher,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2025-CVG-012551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Keosha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Stewart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Hamilton,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Lauren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40640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722234" cy="57461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15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45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91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Ashily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Perez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2025-CVG-013482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Shirney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Vargas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Mark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Campbell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2025-CVG-013591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Marquita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Saunders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64769">
                        <a:lnSpc>
                          <a:spcPct val="104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HANINI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KINGS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PARKHURST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14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Allain,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Eric,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14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2025-CVG-013611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145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Brittany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Bass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Stevens,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Nolan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Allstar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Management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Allain,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Eric,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2025-CVG-013613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Sylviea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Robinson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King,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394970">
                        <a:lnSpc>
                          <a:spcPct val="104000"/>
                        </a:lnSpc>
                        <a:spcBef>
                          <a:spcPts val="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Cleveland</a:t>
                      </a:r>
                      <a:r>
                        <a:rPr sz="1000" spc="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 Management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Group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2025-CVG-013635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Raymon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Watkins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Vincel,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Matthew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39751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56969"/>
          <a:ext cx="7722234" cy="57505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43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1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57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4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621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Royal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Home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Solutions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Inc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Schlegel,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Jonathan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099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2025-CVG-014035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Cymone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Wilson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King,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05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Henrietta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Homes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Cleveland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LP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098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651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O'Malley,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651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34099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2025-CVG-014098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826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6515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R'Jamicka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Forbes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3060">
                <a:tc>
                  <a:txBody>
                    <a:bodyPr/>
                    <a:lstStyle/>
                    <a:p>
                      <a:pPr marL="25400" marR="61594">
                        <a:lnSpc>
                          <a:spcPct val="104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Antik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Realty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Holdings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OH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7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Petropouleas,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Jim,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34099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2025-CVG-014519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Aretha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Robinson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Carolyn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Fenderson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0995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2025-CVG-014571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Tiairra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Ellis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Andre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Jones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0995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2025-CVG-014725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Angela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Hernandez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0383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56969"/>
          <a:ext cx="7722234" cy="58820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4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8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78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59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621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AAPK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Construction,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27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Mulvaney,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Christopher,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62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Dynesha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Ingram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6034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Mulvaney,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Christopher,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6034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2025-CVG-014836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968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Colonnade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Properties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Kasputis, Edward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F,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2025-CVG-014863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Destini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Hawkins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Schooler,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Scott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Cansouth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Properties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Kats,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Sergey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2025-CVG-015040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Lakeeshea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Thomas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Angel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Phillips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2025-CVG-015114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William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Wilson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SRE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Services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2025-CVG-015177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Charda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Thompson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Stevens,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Nolan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39751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56969"/>
          <a:ext cx="7722234" cy="58324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3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7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85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621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SRE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Services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2025-CVG-015178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Deborah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Bell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Gordon,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Savannah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Richard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Hartman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Eyerdam,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Matthew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W.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2025-CVG-015389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James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Kokochak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Andre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Smith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2025-CVG-015391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82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Ava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Montalvo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82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Rochotte,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Kelly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53060">
                <a:tc>
                  <a:txBody>
                    <a:bodyPr/>
                    <a:lstStyle/>
                    <a:p>
                      <a:pPr marL="25400" marR="45720">
                        <a:lnSpc>
                          <a:spcPct val="104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Windsor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Realty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&amp;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Inc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7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14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14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2025-CVG-015488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145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Tsunami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Morgan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Gordon,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Savannah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Erik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Polyak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Fishman,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Gary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2025-CVG-015583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Felicia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Fleming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Morris,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42354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4616830" y="6768083"/>
            <a:ext cx="1925955" cy="36830"/>
          </a:xfrm>
          <a:custGeom>
            <a:avLst/>
            <a:gdLst/>
            <a:ahLst/>
            <a:cxnLst/>
            <a:rect l="l" t="t" r="r" b="b"/>
            <a:pathLst>
              <a:path w="1925954" h="36829">
                <a:moveTo>
                  <a:pt x="1925447" y="0"/>
                </a:moveTo>
                <a:lnTo>
                  <a:pt x="0" y="0"/>
                </a:lnTo>
                <a:lnTo>
                  <a:pt x="0" y="36576"/>
                </a:lnTo>
                <a:lnTo>
                  <a:pt x="1925447" y="36576"/>
                </a:lnTo>
                <a:lnTo>
                  <a:pt x="192544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722234" cy="58146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6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54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0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23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Kamms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Corner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Apts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Lindner,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Daniel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2025-CVG-015709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Latoya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Pratt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Winton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Carter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LLC,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2025-CVG-015766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Jamal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Strowder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305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Ral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098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651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651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2025-CVG-015777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8265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6515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Chelsea Streeter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Ion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Vacar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2025-CVG-015865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Speargon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Simpson,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Releece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Rentals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Nagy,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James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2025-CVG-015914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Brandi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Wilson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60007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722234" cy="5862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5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84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5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59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8285">
                <a:tc>
                  <a:txBody>
                    <a:bodyPr/>
                    <a:lstStyle/>
                    <a:p>
                      <a:pPr marL="25400">
                        <a:lnSpc>
                          <a:spcPts val="765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Powerhouse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Investment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Group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1045"/>
                        </a:lnSpc>
                        <a:spcBef>
                          <a:spcPts val="4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990">
                <a:tc>
                  <a:txBody>
                    <a:bodyPr/>
                    <a:lstStyle/>
                    <a:p>
                      <a:pPr marL="25400">
                        <a:lnSpc>
                          <a:spcPts val="1090"/>
                        </a:lnSpc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090"/>
                        </a:lnSpc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Immonen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III,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Allan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24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2025-CVG-016050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ts val="1090"/>
                        </a:lnSpc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Rose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Routt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63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Eveliz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Aponte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242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2025-CVG-016299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Jean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Rodriguez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Juan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Rodriguez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242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2025-CVG-016388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Eveliz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Santigo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Joseph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Rosario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242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2025-CVG-016523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Floyd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Houston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1144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145th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242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2025-CVG-016530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Nicole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Kintcher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995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Gordon,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Savannah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5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78486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5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646034" cy="58724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6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5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45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91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Tactical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Property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Services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Allain,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Eric,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2025-CVG-016950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Paula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Mabrey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Tactical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Property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Srvices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Allain,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Eric,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2025-CVG-016951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Brittany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Mabrey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DG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Immo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Invest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Allain,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Eric,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2025-CVG-016952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Gina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Stokes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Tactical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Property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Services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Allain,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Eric,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2025-CVG-016953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Tonia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Kirkwood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Riparian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Allain,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Eric,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2025-CVG-016954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Brandon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Thompson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79375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56969"/>
          <a:ext cx="7722234" cy="58661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85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7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1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21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6215">
                <a:tc>
                  <a:txBody>
                    <a:bodyPr/>
                    <a:lstStyle/>
                    <a:p>
                      <a:pPr marL="24130">
                        <a:lnSpc>
                          <a:spcPts val="1300"/>
                        </a:lnSpc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1:30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PM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Default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Docket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14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394970">
                        <a:lnSpc>
                          <a:spcPts val="1300"/>
                        </a:lnSpc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Courtroom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3-</a:t>
                      </a:r>
                      <a:r>
                        <a:rPr sz="1100" spc="-60" dirty="0">
                          <a:latin typeface="Calibri"/>
                          <a:cs typeface="Calibri"/>
                        </a:rPr>
                        <a:t>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Alpha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Solutions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267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2025-CVG-008255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267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Eddie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Anderson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Balina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Profit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267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Petropouleas,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Jim,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2025-CVG-009515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267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Natalie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Taylor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Melody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Foster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267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2025-CVG-011899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267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Latavia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Grim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Welton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Williams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267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2025-CVG-013333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267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Nakisha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Lewis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1831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Haldane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Duplex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267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McGaffick,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Jeffrey,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2025-CVG-013401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267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Darmesha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Cooperwood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59118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56969"/>
          <a:ext cx="7722234" cy="58019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5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7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45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8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621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Skyline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Tower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LP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32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32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Scott,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2025-CVG-013899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Jerome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White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32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880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709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1887855" algn="l"/>
                          <a:tab pos="595058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Louise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Buerger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4026535" marR="1219200" indent="-4001135">
                        <a:lnSpc>
                          <a:spcPct val="66000"/>
                        </a:lnSpc>
                        <a:spcBef>
                          <a:spcPts val="875"/>
                        </a:spcBef>
                        <a:tabLst>
                          <a:tab pos="1887855" algn="l"/>
                          <a:tab pos="595058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Rieke,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	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2025-CVG-015108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875"/>
                        </a:lnSpc>
                        <a:tabLst>
                          <a:tab pos="188785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Deon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Reeds,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Sr.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4709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1887855" algn="l"/>
                          <a:tab pos="595058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LMT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INC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4026535" marR="1219200" indent="-4001135">
                        <a:lnSpc>
                          <a:spcPct val="66000"/>
                        </a:lnSpc>
                        <a:spcBef>
                          <a:spcPts val="875"/>
                        </a:spcBef>
                        <a:tabLst>
                          <a:tab pos="1887855" algn="l"/>
                          <a:tab pos="595058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Rieke,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	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2025-CVG-015111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875"/>
                        </a:lnSpc>
                        <a:tabLst>
                          <a:tab pos="188785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Jennifer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Kelly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8298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0" marR="767715">
                        <a:lnSpc>
                          <a:spcPct val="52000"/>
                        </a:lnSpc>
                        <a:tabLst>
                          <a:tab pos="1887855" algn="l"/>
                          <a:tab pos="5950585" algn="l"/>
                        </a:tabLst>
                      </a:pPr>
                      <a:r>
                        <a:rPr sz="1500" spc="-15" baseline="33333" dirty="0">
                          <a:latin typeface="Georgia"/>
                          <a:cs typeface="Georgia"/>
                        </a:rPr>
                        <a:t>Apartment</a:t>
                      </a:r>
                      <a:r>
                        <a:rPr sz="1500" spc="-30" baseline="33333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baseline="33333" dirty="0">
                          <a:latin typeface="Georgia"/>
                          <a:cs typeface="Georgia"/>
                        </a:rPr>
                        <a:t>92</a:t>
                      </a:r>
                      <a:r>
                        <a:rPr sz="1500" spc="-44" baseline="33333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baseline="33333" dirty="0">
                          <a:latin typeface="Georgia"/>
                          <a:cs typeface="Georgia"/>
                        </a:rPr>
                        <a:t>Water</a:t>
                      </a:r>
                      <a:r>
                        <a:rPr sz="1500" spc="-37" baseline="33333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spc="-15" baseline="33333" dirty="0">
                          <a:latin typeface="Georgia"/>
                          <a:cs typeface="Georgia"/>
                        </a:rPr>
                        <a:t>Street,</a:t>
                      </a:r>
                      <a:r>
                        <a:rPr sz="1500" baseline="33333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70"/>
                        </a:spcBef>
                        <a:tabLst>
                          <a:tab pos="1887855" algn="l"/>
                          <a:tab pos="4026535" algn="l"/>
                          <a:tab pos="595058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Rieke,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13888" dirty="0">
                          <a:latin typeface="Georgia"/>
                          <a:cs typeface="Georgia"/>
                        </a:rPr>
                        <a:t>2025-CVG-015115</a:t>
                      </a:r>
                      <a:r>
                        <a:rPr sz="1500" baseline="-13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470"/>
                        </a:spcBef>
                        <a:tabLst>
                          <a:tab pos="188785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Kaizhana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Gore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841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48994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1887855" algn="l"/>
                          <a:tab pos="5950585" algn="l"/>
                        </a:tabLst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Douglas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Martin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470"/>
                        </a:spcBef>
                        <a:tabLst>
                          <a:tab pos="1887855" algn="l"/>
                          <a:tab pos="595058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Siebert,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Sonja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888489" marR="2594610" indent="-1863089">
                        <a:lnSpc>
                          <a:spcPct val="139000"/>
                        </a:lnSpc>
                        <a:tabLst>
                          <a:tab pos="1887855" algn="l"/>
                          <a:tab pos="402653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Dionte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Hodges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Siebert,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Sonja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2777" dirty="0">
                          <a:latin typeface="Georgia"/>
                          <a:cs typeface="Georgia"/>
                        </a:rPr>
                        <a:t>2025-CVG-015116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8682"/>
          <a:ext cx="7722234" cy="58419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672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4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5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6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510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Nandugo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Holdings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195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827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Siebert,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Sonja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195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462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Marion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Cowen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6034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Siebert,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Sonja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6034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2025-CVG-015118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968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629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Euclid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Tenant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195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2025-CVG-015159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195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Vishwa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Patel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CHN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 Partners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195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2025-CVG-015160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195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Yulisbel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Racero-Fragoso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568960">
                        <a:lnSpc>
                          <a:spcPct val="104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Realty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Now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 Management</a:t>
                      </a:r>
                      <a:r>
                        <a:rPr sz="1000" spc="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Inc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7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1959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2025-CVG-015161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195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Fred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Kaiser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Michal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Ignasiak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195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2025-CVG-015179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195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Adrian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Day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56969"/>
          <a:ext cx="7722234" cy="57111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4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8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1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61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510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Hall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838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069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2025-CVG-015180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06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Danyelle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Griffin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838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500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709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1887855" algn="l"/>
                          <a:tab pos="595058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Peck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4026535" marR="1219200" indent="-4001135">
                        <a:lnSpc>
                          <a:spcPct val="66000"/>
                        </a:lnSpc>
                        <a:spcBef>
                          <a:spcPts val="875"/>
                        </a:spcBef>
                        <a:tabLst>
                          <a:tab pos="1887855" algn="l"/>
                          <a:tab pos="595058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Wilson,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Arleesha,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	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2025-CVG-015186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880"/>
                        </a:lnSpc>
                        <a:tabLst>
                          <a:tab pos="188785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Dianne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Peck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4709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1887855" algn="l"/>
                          <a:tab pos="595058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Lamar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Frost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994"/>
                        </a:lnSpc>
                        <a:spcBef>
                          <a:spcPts val="470"/>
                        </a:spcBef>
                        <a:tabLst>
                          <a:tab pos="595058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4026535">
                        <a:lnSpc>
                          <a:spcPts val="835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2025-CVG-015191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1040"/>
                        </a:lnSpc>
                        <a:tabLst>
                          <a:tab pos="188785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Louis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Martin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4709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1887855" algn="l"/>
                          <a:tab pos="5950585" algn="l"/>
                        </a:tabLst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Darrell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Butcher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994"/>
                        </a:lnSpc>
                        <a:spcBef>
                          <a:spcPts val="465"/>
                        </a:spcBef>
                        <a:tabLst>
                          <a:tab pos="595058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4026535">
                        <a:lnSpc>
                          <a:spcPts val="835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2025-CVG-015197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1040"/>
                        </a:lnSpc>
                        <a:tabLst>
                          <a:tab pos="188785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Antony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Camaolo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36905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1887855" algn="l"/>
                          <a:tab pos="595058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JH&amp;J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Solutions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4026535" marR="1219200" indent="-4001135">
                        <a:lnSpc>
                          <a:spcPct val="66000"/>
                        </a:lnSpc>
                        <a:spcBef>
                          <a:spcPts val="880"/>
                        </a:spcBef>
                        <a:tabLst>
                          <a:tab pos="1887855" algn="l"/>
                          <a:tab pos="595058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Hull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IV,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Bradley,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	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2025-CVG-015198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875"/>
                        </a:lnSpc>
                        <a:tabLst>
                          <a:tab pos="188785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Daniel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Dombrowski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4616830" y="2827654"/>
            <a:ext cx="1925955" cy="36830"/>
          </a:xfrm>
          <a:custGeom>
            <a:avLst/>
            <a:gdLst/>
            <a:ahLst/>
            <a:cxnLst/>
            <a:rect l="l" t="t" r="r" b="b"/>
            <a:pathLst>
              <a:path w="1925954" h="36830">
                <a:moveTo>
                  <a:pt x="1925447" y="0"/>
                </a:moveTo>
                <a:lnTo>
                  <a:pt x="0" y="0"/>
                </a:lnTo>
                <a:lnTo>
                  <a:pt x="0" y="36575"/>
                </a:lnTo>
                <a:lnTo>
                  <a:pt x="1925447" y="36575"/>
                </a:lnTo>
                <a:lnTo>
                  <a:pt x="192544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56969"/>
          <a:ext cx="7722234" cy="57378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94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22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7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51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510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The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Landmark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Companies,LLC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203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Money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Only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2025-CVH-009252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203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Deandre Liggins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709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1887855" algn="l"/>
                          <a:tab pos="595058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Ricardo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Murph,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II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Money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Only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4026535" marR="1219200" indent="-4001135">
                        <a:lnSpc>
                          <a:spcPct val="66000"/>
                        </a:lnSpc>
                        <a:spcBef>
                          <a:spcPts val="875"/>
                        </a:spcBef>
                        <a:tabLst>
                          <a:tab pos="1887855" algn="l"/>
                          <a:tab pos="595058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Siebert,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Sonja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	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2025-CVH-014086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875"/>
                        </a:lnSpc>
                        <a:tabLst>
                          <a:tab pos="188785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Karen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Carter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4709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1887855" algn="l"/>
                          <a:tab pos="595058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Jay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Lieberman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Money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Only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4026535" marR="1219200" indent="-4001135">
                        <a:lnSpc>
                          <a:spcPct val="66000"/>
                        </a:lnSpc>
                        <a:spcBef>
                          <a:spcPts val="875"/>
                        </a:spcBef>
                        <a:tabLst>
                          <a:tab pos="1887855" algn="l"/>
                          <a:tab pos="595058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Lang,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William,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	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2025-CVH-014116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875"/>
                        </a:lnSpc>
                        <a:tabLst>
                          <a:tab pos="1887855" algn="l"/>
                        </a:tabLst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Jerome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DuVal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1887855" algn="l"/>
                          <a:tab pos="5918835" algn="l"/>
                        </a:tabLst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1:30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PM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First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Cause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CMHA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Mag.</a:t>
                      </a:r>
                      <a:r>
                        <a:rPr sz="11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Kulcsar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8234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0" marR="718820">
                        <a:lnSpc>
                          <a:spcPct val="52000"/>
                        </a:lnSpc>
                        <a:tabLst>
                          <a:tab pos="1887855" algn="l"/>
                          <a:tab pos="5950585" algn="l"/>
                        </a:tabLst>
                      </a:pPr>
                      <a:r>
                        <a:rPr sz="1500" baseline="33333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500" spc="-75" baseline="33333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spc="-15" baseline="33333" dirty="0">
                          <a:latin typeface="Georgia"/>
                          <a:cs typeface="Georgia"/>
                        </a:rPr>
                        <a:t>Metropolitan</a:t>
                      </a:r>
                      <a:r>
                        <a:rPr sz="1500" baseline="33333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 Housing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75"/>
                        </a:spcBef>
                        <a:tabLst>
                          <a:tab pos="1887855" algn="l"/>
                          <a:tab pos="4026535" algn="l"/>
                          <a:tab pos="595058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13888" dirty="0">
                          <a:latin typeface="Georgia"/>
                          <a:cs typeface="Georgia"/>
                        </a:rPr>
                        <a:t>2025-CVG-016533</a:t>
                      </a:r>
                      <a:r>
                        <a:rPr sz="1500" baseline="-13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465"/>
                        </a:spcBef>
                        <a:tabLst>
                          <a:tab pos="188785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Tucker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9375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722234" cy="55886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41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85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2425">
                <a:tc>
                  <a:txBody>
                    <a:bodyPr/>
                    <a:lstStyle/>
                    <a:p>
                      <a:pPr marL="25400" marR="421640">
                        <a:lnSpc>
                          <a:spcPct val="104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Metropolitan 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7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8128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2025-CVG-016862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Danielle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Patterson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#0051879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395605">
                        <a:lnSpc>
                          <a:spcPct val="104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Metropolitan Housing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 marL="25400">
                        <a:lnSpc>
                          <a:spcPts val="11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ts val="11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ts val="11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Darrell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Ivey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969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969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81915" algn="ctr">
                        <a:lnSpc>
                          <a:spcPts val="1095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2025-CVG-016863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395605">
                        <a:lnSpc>
                          <a:spcPct val="104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Metropolitan Housing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 marL="25400">
                        <a:lnSpc>
                          <a:spcPts val="11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ts val="11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ts val="11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Arturo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Ingram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969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969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80010" algn="ctr">
                        <a:lnSpc>
                          <a:spcPts val="1095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2025-CVG-016864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421640">
                        <a:lnSpc>
                          <a:spcPct val="104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Metropolitan 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7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8509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2025-CVG-016865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Jamisha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Smith-Stearns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60071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722234" cy="5586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29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2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78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2425">
                <a:tc>
                  <a:txBody>
                    <a:bodyPr/>
                    <a:lstStyle/>
                    <a:p>
                      <a:pPr marL="25400" marR="276860">
                        <a:lnSpc>
                          <a:spcPct val="104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Metropolitan 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7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44170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2025-CVG-016866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Arnetta Martin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060">
                <a:tc>
                  <a:txBody>
                    <a:bodyPr/>
                    <a:lstStyle/>
                    <a:p>
                      <a:pPr marL="25400" marR="250825">
                        <a:lnSpc>
                          <a:spcPct val="104299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Metropolitan Housing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 marL="25400">
                        <a:lnSpc>
                          <a:spcPts val="11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ts val="11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ts val="11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Clarence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Griffin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969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969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88900" algn="ctr">
                        <a:lnSpc>
                          <a:spcPts val="1095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2025-CVG-016867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880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250825">
                        <a:lnSpc>
                          <a:spcPct val="104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Metropolitan Housing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7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 marL="25400">
                        <a:lnSpc>
                          <a:spcPts val="11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ts val="11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ts val="11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Branden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Fluker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969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969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80645" algn="ctr">
                        <a:lnSpc>
                          <a:spcPts val="1095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2025-CVG-016869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250825">
                        <a:lnSpc>
                          <a:spcPct val="104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Metropolitan Housing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7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 marL="25400">
                        <a:lnSpc>
                          <a:spcPts val="11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ts val="11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ts val="11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Andre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Woods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969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969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82550" algn="ctr">
                        <a:lnSpc>
                          <a:spcPts val="1095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2025-CVG-016870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272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4616830" y="1903729"/>
            <a:ext cx="1925955" cy="36830"/>
          </a:xfrm>
          <a:custGeom>
            <a:avLst/>
            <a:gdLst/>
            <a:ahLst/>
            <a:cxnLst/>
            <a:rect l="l" t="t" r="r" b="b"/>
            <a:pathLst>
              <a:path w="1925954" h="36830">
                <a:moveTo>
                  <a:pt x="1925447" y="0"/>
                </a:moveTo>
                <a:lnTo>
                  <a:pt x="0" y="0"/>
                </a:lnTo>
                <a:lnTo>
                  <a:pt x="0" y="36575"/>
                </a:lnTo>
                <a:lnTo>
                  <a:pt x="1925447" y="36575"/>
                </a:lnTo>
                <a:lnTo>
                  <a:pt x="192544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722234" cy="57454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29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2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13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16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2425">
                <a:tc>
                  <a:txBody>
                    <a:bodyPr/>
                    <a:lstStyle/>
                    <a:p>
                      <a:pPr marL="25400" marR="250825">
                        <a:lnSpc>
                          <a:spcPct val="104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Metropolitan Housing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7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688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Bradley,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Mary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2025-CVG-016871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68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Recco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Davis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250825">
                        <a:lnSpc>
                          <a:spcPct val="104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Metropolitan Housing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688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2025-CVG-016872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68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Kelvin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Lesure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880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250825">
                        <a:lnSpc>
                          <a:spcPct val="104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Metropolitan Housing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7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688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2025-CVG-016873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68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Dominique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Lawson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Harrell,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Ryan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250825">
                        <a:lnSpc>
                          <a:spcPct val="104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Metropolitan Housing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688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2025-CVG-016874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68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Mary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Rodriguez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79375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722234" cy="45656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29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2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32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97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2425">
                <a:tc>
                  <a:txBody>
                    <a:bodyPr/>
                    <a:lstStyle/>
                    <a:p>
                      <a:pPr marL="25400" marR="250825">
                        <a:lnSpc>
                          <a:spcPct val="104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Metropolitan Housing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7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9080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2025-CVG-016875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Rodney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Draper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276860">
                        <a:lnSpc>
                          <a:spcPct val="104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Metropolitan 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8636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2025-CVG-016876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Paula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Carrington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3060">
                <a:tc>
                  <a:txBody>
                    <a:bodyPr/>
                    <a:lstStyle/>
                    <a:p>
                      <a:pPr marL="25400" marR="276860">
                        <a:lnSpc>
                          <a:spcPct val="104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Metropolitan 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7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9461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2025-CVG-016877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Tariana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Henderson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3060">
                <a:tc>
                  <a:txBody>
                    <a:bodyPr/>
                    <a:lstStyle/>
                    <a:p>
                      <a:pPr marL="25400" marR="250825">
                        <a:lnSpc>
                          <a:spcPct val="1042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Metropolitan Housing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8255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2025-CVG-016878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Shawnita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Lee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326133"/>
          <a:ext cx="7980045" cy="55632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5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6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89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39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2565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9:00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AM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First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Cause</a:t>
                      </a:r>
                      <a:r>
                        <a:rPr sz="1100" spc="2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1/2Split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9812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spc="-45" dirty="0">
                          <a:latin typeface="Calibri"/>
                          <a:cs typeface="Calibri"/>
                        </a:rPr>
                        <a:t>Mag.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Kulcsar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K&amp;D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223520" algn="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2025-CVG-014936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239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Gregory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Carnegie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Nrp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Owen,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Thomas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228600" algn="r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2025-CVG-016453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Chamia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Hickman-McGraw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NRP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LLC,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226695" algn="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2025-CVG-016454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239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Denise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Scott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marL="25400" marR="401320">
                        <a:lnSpc>
                          <a:spcPct val="1042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Arbor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Park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Phase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One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Associates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LP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Owen,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Thomas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231775" algn="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2025-CVG-016655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3019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Taylashi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Walker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Stevens,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Nolan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64820">
                <a:tc>
                  <a:txBody>
                    <a:bodyPr/>
                    <a:lstStyle/>
                    <a:p>
                      <a:pPr marL="25400" marR="401320">
                        <a:lnSpc>
                          <a:spcPct val="104000"/>
                        </a:lnSpc>
                        <a:spcBef>
                          <a:spcPts val="6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Arbor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Park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Phase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One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Associates,</a:t>
                      </a:r>
                      <a:r>
                        <a:rPr sz="1000" spc="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L.P.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18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240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050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1435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Owen,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Thomas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1435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222885" algn="r">
                        <a:lnSpc>
                          <a:spcPts val="1135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2025-CVG-016662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1435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Deanna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Blackmon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722234" cy="59099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5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7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64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78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Riparian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Allain,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Eric,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2025-CVG-016956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Jose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Reyes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MBL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Management,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INC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2025-CVG-017006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Mickayla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Forbes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279400">
                        <a:lnSpc>
                          <a:spcPct val="104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The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Abel-Bishop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&amp;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Clarke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Realty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Co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7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2025-CVG-017014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Nia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Young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279400">
                        <a:lnSpc>
                          <a:spcPct val="104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The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Abel-Bishop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&amp;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Clarke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Realty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Co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2025-CVG-017016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Aprie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Dancy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S&amp;P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Inc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2025-CVG-017020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Regina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Williams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53060">
                <a:tc>
                  <a:txBody>
                    <a:bodyPr/>
                    <a:lstStyle/>
                    <a:p>
                      <a:pPr marL="25400" marR="125095">
                        <a:lnSpc>
                          <a:spcPct val="1042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OGBN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Investment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Company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2025-CVG-017022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Jazzmine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Hayes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980045" cy="57937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7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3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89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39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Chelsea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Partners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LTD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231775" algn="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2025-CVG-016673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239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Aionna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Jones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995">
                <a:tc>
                  <a:txBody>
                    <a:bodyPr/>
                    <a:lstStyle/>
                    <a:p>
                      <a:pPr marL="25400" marR="172085">
                        <a:lnSpc>
                          <a:spcPct val="104000"/>
                        </a:lnSpc>
                        <a:spcBef>
                          <a:spcPts val="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The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Abel-Bishop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&amp;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Clarke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Realty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CO.,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229870" algn="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2025-CVG-016676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3019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Te'Ja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Smith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0995">
                <a:tc>
                  <a:txBody>
                    <a:bodyPr/>
                    <a:lstStyle/>
                    <a:p>
                      <a:pPr marL="25400" marR="624205">
                        <a:lnSpc>
                          <a:spcPct val="104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Windsor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Realty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&amp;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Management</a:t>
                      </a:r>
                      <a:r>
                        <a:rPr sz="1000" spc="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Inc.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129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M.,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238760" algn="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2025-CVG-016691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302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Charista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Kelly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Ruckers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Realty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M.,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7C6A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2025-CVG-016692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Shaniqua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May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F7C6A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Riggins,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Nicole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Collywogs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M.,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7C6A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2025-CVG-016693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Marybell Jackson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79375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980045" cy="5835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64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7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3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0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Freedom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Group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LTD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2606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M.,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226060" algn="r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2025-CVG-016694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2606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780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Genesis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Ortiz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Graciani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Riggins,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Nicole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4820">
                <a:tc>
                  <a:txBody>
                    <a:bodyPr/>
                    <a:lstStyle/>
                    <a:p>
                      <a:pPr marL="25400" marR="96520">
                        <a:lnSpc>
                          <a:spcPct val="104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Wulu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Real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Estate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Investment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Group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Inc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0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26060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050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Heller,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218440" algn="r">
                        <a:lnSpc>
                          <a:spcPts val="1135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2025-CVG-017080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2606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Darlington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Wulu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38PM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Holdings-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OH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2606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McGaffick,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Jeffrey,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241935" algn="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2025-CVG-017081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239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2606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Terry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Marks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0" marR="146050">
                        <a:lnSpc>
                          <a:spcPct val="104299"/>
                        </a:lnSpc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Ohiocan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Residential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Rentals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Limited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Partnership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905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477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225425" algn="r">
                        <a:lnSpc>
                          <a:spcPts val="1105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2025-CVG-017082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260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477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marL="25400">
                        <a:lnSpc>
                          <a:spcPts val="1110"/>
                        </a:lnSpc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1110"/>
                        </a:lnSpc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McGaffick,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Jeffrey,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26060">
                        <a:lnSpc>
                          <a:spcPts val="1110"/>
                        </a:lnSpc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Victoria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Glover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Derrick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Pollard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2606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Heller,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226695" algn="r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2025-CVG-017083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2606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Brandon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Simmons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56969"/>
          <a:ext cx="7980045" cy="57683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1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8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5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621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Condius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Ellis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25400">
                        <a:lnSpc>
                          <a:spcPts val="1175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175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Heller,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ts val="1175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91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Danyelle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Vaughn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969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969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217804" algn="r">
                        <a:lnSpc>
                          <a:spcPts val="117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2025-CVG-017084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128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Street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Cleveland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Ohio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McGaffick,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Jeffrey,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R="225425" algn="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2025-CVG-017087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2390" marB="0"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Maurice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Mock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7C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9:00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AM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First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Cause</a:t>
                      </a:r>
                      <a:r>
                        <a:rPr sz="1000" spc="17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2/2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Split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spc="-45" dirty="0">
                          <a:latin typeface="Calibri"/>
                          <a:cs typeface="Calibri"/>
                        </a:rPr>
                        <a:t>Mag.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Lawson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4820">
                <a:tc>
                  <a:txBody>
                    <a:bodyPr/>
                    <a:lstStyle/>
                    <a:p>
                      <a:pPr marL="25400" marR="64769">
                        <a:lnSpc>
                          <a:spcPct val="104000"/>
                        </a:lnSpc>
                        <a:spcBef>
                          <a:spcPts val="6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Westhaven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Management,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18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508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3304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050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R="233045" algn="r">
                        <a:lnSpc>
                          <a:spcPts val="1135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2025-CVG-015770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Biana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Carr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Nick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Gory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Siebert,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Sonja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2025-CVG-015901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Camille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Phillips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Riggins,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Nicole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98742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980045" cy="57092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5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5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87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22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Tuin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Investments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71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40029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2025-CVG-016213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239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40029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Jenine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Cockrell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Strain,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Howard,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7735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Agency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Realty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OH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3904615" marR="1975485" indent="-3879215">
                        <a:lnSpc>
                          <a:spcPts val="1250"/>
                        </a:lnSpc>
                        <a:spcBef>
                          <a:spcPts val="36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Wilson,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Arleesha,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	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2025-CVG-016621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765"/>
                        </a:lnSpc>
                        <a:tabLst>
                          <a:tab pos="1826895" algn="l"/>
                        </a:tabLst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Thomas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Stallworth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827530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Riggins,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Nicole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9283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0" marR="1506855">
                        <a:lnSpc>
                          <a:spcPct val="52000"/>
                        </a:lnSpc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500" baseline="33333" dirty="0">
                          <a:latin typeface="Georgia"/>
                          <a:cs typeface="Georgia"/>
                        </a:rPr>
                        <a:t>Talley</a:t>
                      </a:r>
                      <a:r>
                        <a:rPr sz="1500" spc="-30" baseline="33333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spc="-15" baseline="33333" dirty="0">
                          <a:latin typeface="Georgia"/>
                          <a:cs typeface="Georgia"/>
                        </a:rPr>
                        <a:t>Property</a:t>
                      </a:r>
                      <a:r>
                        <a:rPr sz="1500" spc="-22" baseline="33333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spc="-15" baseline="33333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500" baseline="33333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And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Investments,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910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Wilson,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Arleesha,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25000" dirty="0">
                          <a:latin typeface="Georgia"/>
                          <a:cs typeface="Georgia"/>
                        </a:rPr>
                        <a:t>2025-CVG-016624</a:t>
                      </a:r>
                      <a:r>
                        <a:rPr sz="1500" baseline="25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Inez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Patterson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588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Ana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Rodriguez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60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38888" dirty="0">
                          <a:latin typeface="Georgia"/>
                          <a:cs typeface="Georgia"/>
                        </a:rPr>
                        <a:t>2025-CVG-016634</a:t>
                      </a:r>
                      <a:r>
                        <a:rPr sz="1500" baseline="-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Jorge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Valle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928369">
                <a:tc gridSpan="4">
                  <a:txBody>
                    <a:bodyPr/>
                    <a:lstStyle/>
                    <a:p>
                      <a:pPr marL="25400" marR="1506855">
                        <a:lnSpc>
                          <a:spcPts val="2090"/>
                        </a:lnSpc>
                        <a:spcBef>
                          <a:spcPts val="5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Marshall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on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9th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Siebert,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Sonja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11111" dirty="0">
                          <a:latin typeface="Georgia"/>
                          <a:cs typeface="Georgia"/>
                        </a:rPr>
                        <a:t>2025-CVG-016663</a:t>
                      </a:r>
                      <a:r>
                        <a:rPr sz="1500" baseline="-11111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Erius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Kyles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640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980045" cy="56222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3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7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89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33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Argent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Properties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382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382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Petropouleas,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Jim,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2025-CVG-016666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239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Chanel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Whitson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38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27735">
                <a:tc gridSpan="4">
                  <a:txBody>
                    <a:bodyPr/>
                    <a:lstStyle/>
                    <a:p>
                      <a:pPr marL="25400" marR="1506855">
                        <a:lnSpc>
                          <a:spcPts val="2090"/>
                        </a:lnSpc>
                        <a:spcBef>
                          <a:spcPts val="10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J3M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Capital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11111" dirty="0">
                          <a:latin typeface="Georgia"/>
                          <a:cs typeface="Georgia"/>
                        </a:rPr>
                        <a:t>2025-CVG-016678</a:t>
                      </a:r>
                      <a:r>
                        <a:rPr sz="1500" baseline="-11111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Kirea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Westfield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63625">
                <a:tc gridSpan="4">
                  <a:txBody>
                    <a:bodyPr/>
                    <a:lstStyle/>
                    <a:p>
                      <a:pPr marL="25400" marR="1506855">
                        <a:lnSpc>
                          <a:spcPts val="2090"/>
                        </a:lnSpc>
                        <a:spcBef>
                          <a:spcPts val="10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Manifest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Home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WY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Schlegel,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Jonathan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38888" dirty="0">
                          <a:latin typeface="Georgia"/>
                          <a:cs typeface="Georgia"/>
                        </a:rPr>
                        <a:t>2025-CVG-016679</a:t>
                      </a:r>
                      <a:r>
                        <a:rPr sz="1500" baseline="-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645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Larry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Calloway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John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Schuster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60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Schlegel,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Jonathan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38888" dirty="0">
                          <a:latin typeface="Georgia"/>
                          <a:cs typeface="Georgia"/>
                        </a:rPr>
                        <a:t>2025-CVG-016681</a:t>
                      </a:r>
                      <a:r>
                        <a:rPr sz="1500" baseline="-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Felicia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Roetman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6362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0" marR="1506855">
                        <a:lnSpc>
                          <a:spcPct val="52000"/>
                        </a:lnSpc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500" spc="-15" baseline="33333" dirty="0">
                          <a:latin typeface="Georgia"/>
                          <a:cs typeface="Georgia"/>
                        </a:rPr>
                        <a:t>Athene Annuity</a:t>
                      </a:r>
                      <a:r>
                        <a:rPr sz="1500" spc="-7" baseline="33333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baseline="33333" dirty="0">
                          <a:latin typeface="Georgia"/>
                          <a:cs typeface="Georgia"/>
                        </a:rPr>
                        <a:t>and</a:t>
                      </a:r>
                      <a:r>
                        <a:rPr sz="1500" spc="-7" baseline="33333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spc="-30" baseline="33333" dirty="0">
                          <a:latin typeface="Georgia"/>
                          <a:cs typeface="Georgia"/>
                        </a:rPr>
                        <a:t>Life</a:t>
                      </a:r>
                      <a:r>
                        <a:rPr sz="1500" baseline="33333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 Company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265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Haessig, Douglas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38888" dirty="0">
                          <a:latin typeface="Georgia"/>
                          <a:cs typeface="Georgia"/>
                        </a:rPr>
                        <a:t>2025-CVG-016765</a:t>
                      </a:r>
                      <a:r>
                        <a:rPr sz="1500" baseline="-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865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Taisha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Hutchins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272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980045" cy="57556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8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57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Pioneer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Group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R="227329" algn="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2025-CVG-016794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239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Myra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Davis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Golden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Key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Rentals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Heyman,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Andrew,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R="233045" algn="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2025-CVG-016816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239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Kendrick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Crayton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VanBaker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Properties,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Loepp,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Thomas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R="225425" algn="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2025-CVG-017059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239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Brittany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Hale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marL="25400" marR="262255">
                        <a:lnSpc>
                          <a:spcPct val="104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MIMG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XXXVI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West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Tech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Lofts,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129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Biesiada,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Shawn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R="225425" algn="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2025-CVG-017065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302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Donavan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Lawson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Keith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Murray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2025-CVG-017075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Narielle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Hullum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40640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980045" cy="58718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1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9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0995">
                <a:tc>
                  <a:txBody>
                    <a:bodyPr/>
                    <a:lstStyle/>
                    <a:p>
                      <a:pPr marL="25400" marR="88900">
                        <a:lnSpc>
                          <a:spcPct val="104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New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Cleveland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Development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3495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Jiang,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Lei,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2025-CVG-017076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3019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349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Elizabeth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Paris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4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2565">
                <a:tc gridSpan="4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0"/>
                        </a:spcBef>
                        <a:tabLst>
                          <a:tab pos="1826895" algn="l"/>
                          <a:tab pos="5387975" algn="l"/>
                        </a:tabLst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10:00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AM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First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Cause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Pro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Se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100" spc="-45" dirty="0">
                          <a:latin typeface="Calibri"/>
                          <a:cs typeface="Calibri"/>
                        </a:rPr>
                        <a:t>Mag.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Lopez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Inman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Erick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Walton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1000"/>
                        </a:lnSpc>
                        <a:spcBef>
                          <a:spcPts val="1080"/>
                        </a:spcBef>
                        <a:tabLst>
                          <a:tab pos="3904615" algn="l"/>
                          <a:tab pos="5419725" algn="l"/>
                        </a:tabLst>
                      </a:pPr>
                      <a:r>
                        <a:rPr sz="1500" spc="-37" baseline="38888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500" baseline="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2025-CVG-017077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baseline="38888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500" spc="-44" baseline="38888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spc="-37" baseline="38888" dirty="0">
                          <a:latin typeface="Georgia"/>
                          <a:cs typeface="Georgia"/>
                        </a:rPr>
                        <a:t>AM</a:t>
                      </a:r>
                      <a:endParaRPr sz="1500" baseline="38888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1000"/>
                        </a:lnSpc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Andre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Davis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91845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Jimi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Maxey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1000"/>
                        </a:lnSpc>
                        <a:spcBef>
                          <a:spcPts val="1080"/>
                        </a:spcBef>
                        <a:tabLst>
                          <a:tab pos="3904615" algn="l"/>
                          <a:tab pos="5419725" algn="l"/>
                        </a:tabLst>
                      </a:pPr>
                      <a:r>
                        <a:rPr sz="1500" spc="-37" baseline="38888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500" baseline="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2025-CVG-017078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baseline="38888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500" spc="-44" baseline="38888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spc="-37" baseline="38888" dirty="0">
                          <a:latin typeface="Georgia"/>
                          <a:cs typeface="Georgia"/>
                        </a:rPr>
                        <a:t>AM</a:t>
                      </a:r>
                      <a:endParaRPr sz="1500" baseline="38888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1000"/>
                        </a:lnSpc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Jane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Doe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Jorge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Pedraza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1000"/>
                        </a:lnSpc>
                        <a:spcBef>
                          <a:spcPts val="1080"/>
                        </a:spcBef>
                        <a:tabLst>
                          <a:tab pos="3904615" algn="l"/>
                          <a:tab pos="5419725" algn="l"/>
                        </a:tabLst>
                      </a:pPr>
                      <a:r>
                        <a:rPr sz="1500" spc="-37" baseline="38888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500" baseline="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2025-CVG-017079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baseline="38888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500" spc="-44" baseline="38888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spc="-37" baseline="38888" dirty="0">
                          <a:latin typeface="Georgia"/>
                          <a:cs typeface="Georgia"/>
                        </a:rPr>
                        <a:t>AM</a:t>
                      </a:r>
                      <a:endParaRPr sz="1500" baseline="38888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1000"/>
                        </a:lnSpc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Luis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Gonzalez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928369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Eugene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Ball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59"/>
                        </a:spcBef>
                        <a:tabLst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3904615">
                        <a:lnSpc>
                          <a:spcPts val="1010"/>
                        </a:lnSpc>
                        <a:spcBef>
                          <a:spcPts val="4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2025-CVG-017094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1010"/>
                        </a:lnSpc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Marquita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Thompson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827530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Flickinger,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Jackson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P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640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980045" cy="573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1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90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5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Jessica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Ferraro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756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756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M.,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2025-CVG-017095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Shantia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Ezell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756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880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Miguel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Santana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1000"/>
                        </a:lnSpc>
                        <a:spcBef>
                          <a:spcPts val="1080"/>
                        </a:spcBef>
                        <a:tabLst>
                          <a:tab pos="3904615" algn="l"/>
                          <a:tab pos="5419725" algn="l"/>
                        </a:tabLst>
                      </a:pPr>
                      <a:r>
                        <a:rPr sz="1500" spc="-37" baseline="38888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500" baseline="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2025-CVG-017100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baseline="38888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500" spc="-44" baseline="38888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spc="-37" baseline="38888" dirty="0">
                          <a:latin typeface="Georgia"/>
                          <a:cs typeface="Georgia"/>
                        </a:rPr>
                        <a:t>AM</a:t>
                      </a:r>
                      <a:endParaRPr sz="1500" baseline="38888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1000"/>
                        </a:lnSpc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Luis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Munoz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Clifford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Ramey,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Sr.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1000"/>
                        </a:lnSpc>
                        <a:spcBef>
                          <a:spcPts val="1080"/>
                        </a:spcBef>
                        <a:tabLst>
                          <a:tab pos="3904615" algn="l"/>
                          <a:tab pos="5419725" algn="l"/>
                        </a:tabLst>
                      </a:pPr>
                      <a:r>
                        <a:rPr sz="1500" spc="-37" baseline="38888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500" baseline="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2025-CVG-017105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baseline="38888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500" spc="-44" baseline="38888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spc="-37" baseline="38888" dirty="0">
                          <a:latin typeface="Georgia"/>
                          <a:cs typeface="Georgia"/>
                        </a:rPr>
                        <a:t>AM</a:t>
                      </a:r>
                      <a:endParaRPr sz="1500" baseline="38888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1000"/>
                        </a:lnSpc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Antione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Hall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Gary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Grasso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1000"/>
                        </a:lnSpc>
                        <a:spcBef>
                          <a:spcPts val="1080"/>
                        </a:spcBef>
                        <a:tabLst>
                          <a:tab pos="3904615" algn="l"/>
                          <a:tab pos="5419725" algn="l"/>
                        </a:tabLst>
                      </a:pPr>
                      <a:r>
                        <a:rPr sz="1500" spc="-37" baseline="38888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500" baseline="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2025-CVG-017109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baseline="38888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500" spc="-44" baseline="38888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spc="-37" baseline="38888" dirty="0">
                          <a:latin typeface="Georgia"/>
                          <a:cs typeface="Georgia"/>
                        </a:rPr>
                        <a:t>AM</a:t>
                      </a:r>
                      <a:endParaRPr sz="1500" baseline="38888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1000"/>
                        </a:lnSpc>
                        <a:tabLst>
                          <a:tab pos="1826895" algn="l"/>
                        </a:tabLst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Antonique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Balfour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1825625" algn="l"/>
                          <a:tab pos="5387975" algn="l"/>
                        </a:tabLst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10:30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AM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	Status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Hrg.</a:t>
                      </a:r>
                      <a:r>
                        <a:rPr sz="1100" spc="1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40" dirty="0">
                          <a:latin typeface="Calibri"/>
                          <a:cs typeface="Calibri"/>
                        </a:rPr>
                        <a:t>1/2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Split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100" spc="-45" dirty="0">
                          <a:latin typeface="Calibri"/>
                          <a:cs typeface="Calibri"/>
                        </a:rPr>
                        <a:t>Mag.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Womack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928369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Paul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Appleton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3904615" marR="1922780" indent="-3879215">
                        <a:lnSpc>
                          <a:spcPts val="1250"/>
                        </a:lnSpc>
                        <a:spcBef>
                          <a:spcPts val="359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	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2025-CVG-009126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765"/>
                        </a:lnSpc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Janetta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Rematt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640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980045" cy="57969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68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4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0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22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0995">
                <a:tc>
                  <a:txBody>
                    <a:bodyPr/>
                    <a:lstStyle/>
                    <a:p>
                      <a:pPr marL="25400" marR="273050">
                        <a:lnSpc>
                          <a:spcPct val="104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Arbor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Park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Phase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One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Associates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L.P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939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2025-CVG-011366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301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93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Courtney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Reddick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King,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513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92200">
                <a:tc gridSpan="4">
                  <a:txBody>
                    <a:bodyPr/>
                    <a:lstStyle/>
                    <a:p>
                      <a:pPr marL="25400" marR="1132205">
                        <a:lnSpc>
                          <a:spcPts val="2740"/>
                        </a:lnSpc>
                        <a:spcBef>
                          <a:spcPts val="135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Ward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7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Redevelopment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25000" dirty="0">
                          <a:latin typeface="Georgia"/>
                          <a:cs typeface="Georgia"/>
                        </a:rPr>
                        <a:t>2025-CVG-011477</a:t>
                      </a:r>
                      <a:r>
                        <a:rPr sz="1500" baseline="25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1170"/>
                        </a:lnSpc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Jane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Doe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14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2176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0" marR="1132205">
                        <a:lnSpc>
                          <a:spcPct val="52000"/>
                        </a:lnSpc>
                        <a:spcBef>
                          <a:spcPts val="5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500" spc="-15" baseline="33333" dirty="0">
                          <a:latin typeface="Georgia"/>
                          <a:cs typeface="Georgia"/>
                        </a:rPr>
                        <a:t>Hampton</a:t>
                      </a:r>
                      <a:r>
                        <a:rPr sz="1500" spc="15" baseline="33333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spc="-15" baseline="33333" dirty="0">
                          <a:latin typeface="Georgia"/>
                          <a:cs typeface="Georgia"/>
                        </a:rPr>
                        <a:t>Property</a:t>
                      </a:r>
                      <a:r>
                        <a:rPr sz="1500" baseline="33333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 Management</a:t>
                      </a:r>
                      <a:r>
                        <a:rPr sz="1000" spc="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Group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904615" marR="1922780" indent="-3879215">
                        <a:lnSpc>
                          <a:spcPct val="69000"/>
                        </a:lnSpc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	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2025-CVG-012465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40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Deayjah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Beane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827530" marR="4939030">
                        <a:lnSpc>
                          <a:spcPct val="130300"/>
                        </a:lnSpc>
                        <a:spcBef>
                          <a:spcPts val="48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Bindokas,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Bradley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E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Bindokas,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Bradley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525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28369">
                <a:tc gridSpan="4">
                  <a:txBody>
                    <a:bodyPr/>
                    <a:lstStyle/>
                    <a:p>
                      <a:pPr marL="25400" marR="1132205">
                        <a:lnSpc>
                          <a:spcPts val="2090"/>
                        </a:lnSpc>
                        <a:spcBef>
                          <a:spcPts val="5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Vesta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Longfellow,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LP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Mulvaney,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Christopher,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11111" dirty="0">
                          <a:latin typeface="Georgia"/>
                          <a:cs typeface="Georgia"/>
                        </a:rPr>
                        <a:t>2025-CVG-012544</a:t>
                      </a:r>
                      <a:r>
                        <a:rPr sz="1500" baseline="-11111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Talib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Zayid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0007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980045" cy="58553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77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2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13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20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K&amp;D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2025-CVG-012819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Lavelle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McCruel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3625">
                <a:tc gridSpan="4">
                  <a:txBody>
                    <a:bodyPr/>
                    <a:lstStyle/>
                    <a:p>
                      <a:pPr marL="25400" marR="1132205">
                        <a:lnSpc>
                          <a:spcPts val="2090"/>
                        </a:lnSpc>
                        <a:spcBef>
                          <a:spcPts val="5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CHN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 Partners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38888" dirty="0">
                          <a:latin typeface="Georgia"/>
                          <a:cs typeface="Georgia"/>
                        </a:rPr>
                        <a:t>2025-CVG-013019</a:t>
                      </a:r>
                      <a:r>
                        <a:rPr sz="1500" baseline="-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645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Andrea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McCutchen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827530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Morris,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27735">
                <a:tc gridSpan="4">
                  <a:txBody>
                    <a:bodyPr/>
                    <a:lstStyle/>
                    <a:p>
                      <a:pPr marL="25400" marR="1132205">
                        <a:lnSpc>
                          <a:spcPts val="2090"/>
                        </a:lnSpc>
                        <a:spcBef>
                          <a:spcPts val="5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Ralan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Investments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Immonen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III,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Allan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11111" dirty="0">
                          <a:latin typeface="Georgia"/>
                          <a:cs typeface="Georgia"/>
                        </a:rPr>
                        <a:t>2025-CVG-013256</a:t>
                      </a:r>
                      <a:r>
                        <a:rPr sz="1500" baseline="-11111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Lee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Brooks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82753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King,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28369">
                <a:tc gridSpan="4">
                  <a:txBody>
                    <a:bodyPr/>
                    <a:lstStyle/>
                    <a:p>
                      <a:pPr marL="25400" marR="1132205">
                        <a:lnSpc>
                          <a:spcPts val="2090"/>
                        </a:lnSpc>
                        <a:spcBef>
                          <a:spcPts val="10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Famicos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Foundation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UT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LP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O'Malley,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11111" dirty="0">
                          <a:latin typeface="Georgia"/>
                          <a:cs typeface="Georgia"/>
                        </a:rPr>
                        <a:t>2025-CVG-013515</a:t>
                      </a:r>
                      <a:r>
                        <a:rPr sz="1500" baseline="-11111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Fred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Barkley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28369">
                <a:tc gridSpan="4">
                  <a:txBody>
                    <a:bodyPr/>
                    <a:lstStyle/>
                    <a:p>
                      <a:pPr marL="25400" marR="1132205">
                        <a:lnSpc>
                          <a:spcPts val="2090"/>
                        </a:lnSpc>
                        <a:spcBef>
                          <a:spcPts val="5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Snowtop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Properties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Rieke,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11111" dirty="0">
                          <a:latin typeface="Georgia"/>
                          <a:cs typeface="Georgia"/>
                        </a:rPr>
                        <a:t>2025-CVG-014007</a:t>
                      </a:r>
                      <a:r>
                        <a:rPr sz="1500" baseline="-11111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Johnson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Charles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56969"/>
          <a:ext cx="7722234" cy="57677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13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94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26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16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510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Woodhill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Homes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560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2025-CVG-017023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560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Eleah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Mayo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Cwp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Limited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Partnership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560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23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560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9700">
                <a:tc rowSpan="2">
                  <a:txBody>
                    <a:bodyPr/>
                    <a:lstStyle/>
                    <a:p>
                      <a:pPr marL="25400" marR="67310">
                        <a:lnSpc>
                          <a:spcPct val="104000"/>
                        </a:lnSpc>
                        <a:spcBef>
                          <a:spcPts val="2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Cleveland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Collision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&amp;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Customs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R="83820" algn="ctr">
                        <a:lnSpc>
                          <a:spcPts val="994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2025-CVG-017024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13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79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ts val="99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K&amp;D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560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2025-CVG-017025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560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Luis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Rodriguez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-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Silva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3060">
                <a:tc>
                  <a:txBody>
                    <a:bodyPr/>
                    <a:lstStyle/>
                    <a:p>
                      <a:pPr marL="25400" marR="445134">
                        <a:lnSpc>
                          <a:spcPct val="104299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Arbor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Park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Phase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Three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Associates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LP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5609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R="8382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2025-CVG-017026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560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Artishia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Brown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CHN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 Partners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560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2025-CVG-017034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560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Andreona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Dodson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272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56969"/>
          <a:ext cx="7980045" cy="57791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8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2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32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90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574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820">
                <a:tc>
                  <a:txBody>
                    <a:bodyPr/>
                    <a:lstStyle/>
                    <a:p>
                      <a:pPr marL="25400" marR="331470">
                        <a:lnSpc>
                          <a:spcPct val="104000"/>
                        </a:lnSpc>
                        <a:spcBef>
                          <a:spcPts val="6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Hampton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 Management</a:t>
                      </a:r>
                      <a:r>
                        <a:rPr sz="1000" spc="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Group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18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3909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3558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50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3909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13690">
                        <a:lnSpc>
                          <a:spcPts val="1135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2025-CVG-014102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558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Patrick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Fetzer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390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390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Gordon,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Savannah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13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27735">
                <a:tc gridSpan="4">
                  <a:txBody>
                    <a:bodyPr/>
                    <a:lstStyle/>
                    <a:p>
                      <a:pPr marL="25400" marR="1132205">
                        <a:lnSpc>
                          <a:spcPts val="2090"/>
                        </a:lnSpc>
                        <a:spcBef>
                          <a:spcPts val="5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Numberone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Portoflio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LLC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11111" dirty="0">
                          <a:latin typeface="Georgia"/>
                          <a:cs typeface="Georgia"/>
                        </a:rPr>
                        <a:t>2025-CVG-014925</a:t>
                      </a:r>
                      <a:r>
                        <a:rPr sz="1500" baseline="-11111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Breonna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Russell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82753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GORDON,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SAVANNAH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2773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0" marR="1132205">
                        <a:lnSpc>
                          <a:spcPct val="52000"/>
                        </a:lnSpc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500" spc="-15" baseline="33333" dirty="0">
                          <a:latin typeface="Georgia"/>
                          <a:cs typeface="Georgia"/>
                        </a:rPr>
                        <a:t>Covenant</a:t>
                      </a:r>
                      <a:r>
                        <a:rPr sz="1500" spc="7" baseline="33333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spc="-15" baseline="33333" dirty="0">
                          <a:latin typeface="Georgia"/>
                          <a:cs typeface="Georgia"/>
                        </a:rPr>
                        <a:t>Business</a:t>
                      </a:r>
                      <a:r>
                        <a:rPr sz="1500" spc="15" baseline="33333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spc="-15" baseline="33333" dirty="0">
                          <a:latin typeface="Georgia"/>
                          <a:cs typeface="Georgia"/>
                        </a:rPr>
                        <a:t>Holdings</a:t>
                      </a:r>
                      <a:r>
                        <a:rPr sz="1500" baseline="33333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265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Schlegel,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Jonathan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11111" dirty="0">
                          <a:latin typeface="Georgia"/>
                          <a:cs typeface="Georgia"/>
                        </a:rPr>
                        <a:t>2025-CVG-014946</a:t>
                      </a:r>
                      <a:r>
                        <a:rPr sz="1500" baseline="-11111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827530" marR="4618990" indent="-1802130">
                        <a:lnSpc>
                          <a:spcPts val="1560"/>
                        </a:lnSpc>
                        <a:spcBef>
                          <a:spcPts val="75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Tamasia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Rodriguez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Morris,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KWM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III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60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Schlegel,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Jonathan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38888" dirty="0">
                          <a:latin typeface="Georgia"/>
                          <a:cs typeface="Georgia"/>
                        </a:rPr>
                        <a:t>2025-CVG-014948</a:t>
                      </a:r>
                      <a:r>
                        <a:rPr sz="1500" baseline="-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827530" marR="4618990" indent="-1802130">
                        <a:lnSpc>
                          <a:spcPts val="1560"/>
                        </a:lnSpc>
                        <a:spcBef>
                          <a:spcPts val="75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Chaka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Ward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Morris,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SRE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Services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60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38888" dirty="0">
                          <a:latin typeface="Georgia"/>
                          <a:cs typeface="Georgia"/>
                        </a:rPr>
                        <a:t>2025-CVG-015175</a:t>
                      </a:r>
                      <a:r>
                        <a:rPr sz="1500" baseline="-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Blake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Scott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336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980045" cy="5920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90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3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51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254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Solinvest</a:t>
                      </a:r>
                      <a:r>
                        <a:rPr sz="1000" spc="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84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419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84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Immonen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III,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Allan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194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2025-CVG-015312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419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Jessica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Bracey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84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84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Heasley,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R.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Scott,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86155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Winton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Carter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3904615" marR="1922780" indent="-3879215">
                        <a:lnSpc>
                          <a:spcPct val="123000"/>
                        </a:lnSpc>
                        <a:spcBef>
                          <a:spcPts val="85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	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2025-CVG-015433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70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Lana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Dubulis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2773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0" marR="1132205">
                        <a:lnSpc>
                          <a:spcPct val="52000"/>
                        </a:lnSpc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500" baseline="33333" dirty="0">
                          <a:latin typeface="Georgia"/>
                          <a:cs typeface="Georgia"/>
                        </a:rPr>
                        <a:t>LG</a:t>
                      </a:r>
                      <a:r>
                        <a:rPr sz="1500" spc="-60" baseline="33333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baseline="33333" dirty="0">
                          <a:latin typeface="Georgia"/>
                          <a:cs typeface="Georgia"/>
                        </a:rPr>
                        <a:t>Blanket</a:t>
                      </a:r>
                      <a:r>
                        <a:rPr sz="1500" spc="-44" baseline="33333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baseline="33333" dirty="0">
                          <a:latin typeface="Georgia"/>
                          <a:cs typeface="Georgia"/>
                        </a:rPr>
                        <a:t>Mills</a:t>
                      </a:r>
                      <a:r>
                        <a:rPr sz="1500" spc="-52" baseline="33333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spc="-15" baseline="33333" dirty="0">
                          <a:latin typeface="Georgia"/>
                          <a:cs typeface="Georgia"/>
                        </a:rPr>
                        <a:t>Apartments,</a:t>
                      </a:r>
                      <a:r>
                        <a:rPr sz="1500" baseline="33333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LLC,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265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11111" dirty="0">
                          <a:latin typeface="Georgia"/>
                          <a:cs typeface="Georgia"/>
                        </a:rPr>
                        <a:t>2025-CVG-015499</a:t>
                      </a:r>
                      <a:r>
                        <a:rPr sz="1500" baseline="-11111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827530" marR="4618990" indent="-1802130">
                        <a:lnSpc>
                          <a:spcPts val="1560"/>
                        </a:lnSpc>
                        <a:spcBef>
                          <a:spcPts val="75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Amorrai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Banks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 Bindokas,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Bradley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91845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SRE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Services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LLC,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 marR="1922780">
                        <a:lnSpc>
                          <a:spcPct val="127000"/>
                        </a:lnSpc>
                        <a:spcBef>
                          <a:spcPts val="35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38888" dirty="0">
                          <a:latin typeface="Georgia"/>
                          <a:cs typeface="Georgia"/>
                        </a:rPr>
                        <a:t>2025-CVG-015507</a:t>
                      </a:r>
                      <a:r>
                        <a:rPr sz="1500" baseline="-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Yolanda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Matthews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SRE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Services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LLC,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60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38888" dirty="0">
                          <a:latin typeface="Georgia"/>
                          <a:cs typeface="Georgia"/>
                        </a:rPr>
                        <a:t>2025-CVG-015508</a:t>
                      </a:r>
                      <a:r>
                        <a:rPr sz="1500" baseline="-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Tierra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Guess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383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56969"/>
          <a:ext cx="7980045" cy="58566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90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1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57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71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621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Shawn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Starks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784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2025-CVG-015538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Jalisa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Howard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78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78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Riggins,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Nicole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2773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0" marR="1132205">
                        <a:lnSpc>
                          <a:spcPct val="52000"/>
                        </a:lnSpc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500" baseline="33333" dirty="0">
                          <a:latin typeface="Georgia"/>
                          <a:cs typeface="Georgia"/>
                        </a:rPr>
                        <a:t>Realty</a:t>
                      </a:r>
                      <a:r>
                        <a:rPr sz="1500" spc="-52" baseline="33333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baseline="33333" dirty="0">
                          <a:latin typeface="Georgia"/>
                          <a:cs typeface="Georgia"/>
                        </a:rPr>
                        <a:t>Now</a:t>
                      </a:r>
                      <a:r>
                        <a:rPr sz="1500" spc="-44" baseline="33333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spc="-15" baseline="33333" dirty="0">
                          <a:latin typeface="Georgia"/>
                          <a:cs typeface="Georgia"/>
                        </a:rPr>
                        <a:t>Property</a:t>
                      </a:r>
                      <a:r>
                        <a:rPr sz="1500" baseline="33333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 Management</a:t>
                      </a:r>
                      <a:r>
                        <a:rPr sz="1000" spc="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Inc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265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11111" dirty="0">
                          <a:latin typeface="Georgia"/>
                          <a:cs typeface="Georgia"/>
                        </a:rPr>
                        <a:t>2025-CVG-015576</a:t>
                      </a:r>
                      <a:r>
                        <a:rPr sz="1500" baseline="-11111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827530" marR="4618990" indent="-1802130">
                        <a:lnSpc>
                          <a:spcPts val="1560"/>
                        </a:lnSpc>
                        <a:spcBef>
                          <a:spcPts val="75"/>
                        </a:spcBef>
                        <a:tabLst>
                          <a:tab pos="1826895" algn="l"/>
                        </a:tabLst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Marquetta</a:t>
                      </a:r>
                      <a:r>
                        <a:rPr sz="1000" spc="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Capers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 Bindokas,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Bradley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28369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0" marR="1132205">
                        <a:lnSpc>
                          <a:spcPct val="52000"/>
                        </a:lnSpc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500" baseline="33333" dirty="0">
                          <a:latin typeface="Georgia"/>
                          <a:cs typeface="Georgia"/>
                        </a:rPr>
                        <a:t>Ral</a:t>
                      </a:r>
                      <a:r>
                        <a:rPr sz="1500" spc="-15" baseline="33333" dirty="0">
                          <a:latin typeface="Georgia"/>
                          <a:cs typeface="Georgia"/>
                        </a:rPr>
                        <a:t> Property Management</a:t>
                      </a:r>
                      <a:r>
                        <a:rPr sz="1500" baseline="33333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LLC,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 marR="1922780">
                        <a:lnSpc>
                          <a:spcPts val="1520"/>
                        </a:lnSpc>
                        <a:spcBef>
                          <a:spcPts val="50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11111" dirty="0">
                          <a:latin typeface="Georgia"/>
                          <a:cs typeface="Georgia"/>
                        </a:rPr>
                        <a:t>2025-CVG-015776</a:t>
                      </a:r>
                      <a:r>
                        <a:rPr sz="1500" baseline="-11111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Rikki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Robinson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91845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Ocurlest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Cooper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1000"/>
                        </a:lnSpc>
                        <a:spcBef>
                          <a:spcPts val="1080"/>
                        </a:spcBef>
                        <a:tabLst>
                          <a:tab pos="3904615" algn="l"/>
                          <a:tab pos="5419725" algn="l"/>
                        </a:tabLst>
                      </a:pPr>
                      <a:r>
                        <a:rPr sz="1500" spc="-37" baseline="38888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500" baseline="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2025-CVG-015803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baseline="38888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500" spc="-37" baseline="38888" dirty="0">
                          <a:latin typeface="Georgia"/>
                          <a:cs typeface="Georgia"/>
                        </a:rPr>
                        <a:t> AM</a:t>
                      </a:r>
                      <a:endParaRPr sz="1500" baseline="38888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1000"/>
                        </a:lnSpc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Raquel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Vaughn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Barbara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Liddell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1000"/>
                        </a:lnSpc>
                        <a:spcBef>
                          <a:spcPts val="1080"/>
                        </a:spcBef>
                        <a:tabLst>
                          <a:tab pos="3904615" algn="l"/>
                          <a:tab pos="5419725" algn="l"/>
                        </a:tabLst>
                      </a:pPr>
                      <a:r>
                        <a:rPr sz="1500" spc="-37" baseline="38888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500" baseline="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2025-CVG-015842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baseline="38888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500" spc="-37" baseline="38888" dirty="0">
                          <a:latin typeface="Georgia"/>
                          <a:cs typeface="Georgia"/>
                        </a:rPr>
                        <a:t> AM</a:t>
                      </a:r>
                      <a:endParaRPr sz="1500" baseline="38888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ts val="1000"/>
                        </a:lnSpc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Khayyam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Gardner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82753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Rochotte,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Kelly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336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980045" cy="58267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9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16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9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22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Jorge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Garcia,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Sr.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676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93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2025-CVG-015861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93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Yashira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Rojas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676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676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Heasley,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R.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Scott,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2141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0" marR="1132205">
                        <a:lnSpc>
                          <a:spcPct val="52000"/>
                        </a:lnSpc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500" spc="-15" baseline="33333" dirty="0">
                          <a:latin typeface="Georgia"/>
                          <a:cs typeface="Georgia"/>
                        </a:rPr>
                        <a:t>Washington</a:t>
                      </a:r>
                      <a:r>
                        <a:rPr sz="1500" spc="15" baseline="33333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500" spc="-15" baseline="33333" dirty="0">
                          <a:latin typeface="Georgia"/>
                          <a:cs typeface="Georgia"/>
                        </a:rPr>
                        <a:t>Investment</a:t>
                      </a:r>
                      <a:r>
                        <a:rPr sz="1500" baseline="33333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Company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 marR="1922780">
                        <a:lnSpc>
                          <a:spcPts val="1520"/>
                        </a:lnSpc>
                        <a:spcBef>
                          <a:spcPts val="50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Immonen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III,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Allan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	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Mahogany Luster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33333" dirty="0">
                          <a:latin typeface="Georgia"/>
                          <a:cs typeface="Georgia"/>
                        </a:rPr>
                        <a:t>2025-CVG-016049</a:t>
                      </a:r>
                      <a:endParaRPr sz="1500" baseline="33333">
                        <a:latin typeface="Georgia"/>
                        <a:cs typeface="Georgi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827530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Harrell,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Ryan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880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Uwin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 marR="1922780">
                        <a:lnSpc>
                          <a:spcPct val="127299"/>
                        </a:lnSpc>
                        <a:spcBef>
                          <a:spcPts val="30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38888" dirty="0">
                          <a:latin typeface="Georgia"/>
                          <a:cs typeface="Georgia"/>
                        </a:rPr>
                        <a:t>2025-CVG-016414</a:t>
                      </a:r>
                      <a:r>
                        <a:rPr sz="1500" baseline="-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Marahn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Vincent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82753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Gordon,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Savannah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27735">
                <a:tc gridSpan="4">
                  <a:txBody>
                    <a:bodyPr/>
                    <a:lstStyle/>
                    <a:p>
                      <a:pPr marL="25400" marR="1132205">
                        <a:lnSpc>
                          <a:spcPts val="2090"/>
                        </a:lnSpc>
                        <a:spcBef>
                          <a:spcPts val="5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Woda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Cooper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Companies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Inc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11111" dirty="0">
                          <a:latin typeface="Georgia"/>
                          <a:cs typeface="Georgia"/>
                        </a:rPr>
                        <a:t>2025-CVG-016459</a:t>
                      </a:r>
                      <a:r>
                        <a:rPr sz="1500" baseline="-11111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Jaishauna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Hudson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91185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Juamarjul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60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38888" dirty="0">
                          <a:latin typeface="Georgia"/>
                          <a:cs typeface="Georgia"/>
                        </a:rPr>
                        <a:t>2025-CVG-016490</a:t>
                      </a:r>
                      <a:r>
                        <a:rPr sz="1500" baseline="-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Jakira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Orr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56969"/>
          <a:ext cx="7980045" cy="5836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46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6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5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71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621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Ryan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McKay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2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Nyl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Clemm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R="24193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2025-CVG-016531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95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0995">
                <a:tc>
                  <a:txBody>
                    <a:bodyPr/>
                    <a:lstStyle/>
                    <a:p>
                      <a:pPr marL="25400" marR="466090">
                        <a:lnSpc>
                          <a:spcPct val="104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Mccormack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Baron Management</a:t>
                      </a:r>
                      <a:r>
                        <a:rPr sz="1000" spc="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INC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R="226060" algn="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2025-CVG-016799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301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Keera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Shephard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835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2565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10:30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AM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Hrgs.</a:t>
                      </a:r>
                      <a:r>
                        <a:rPr sz="1000" spc="17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2/2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Split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spc="-30" dirty="0">
                          <a:latin typeface="Calibri"/>
                          <a:cs typeface="Calibri"/>
                        </a:rPr>
                        <a:t>Magistrate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Phillips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0995">
                <a:tc>
                  <a:txBody>
                    <a:bodyPr/>
                    <a:lstStyle/>
                    <a:p>
                      <a:pPr marL="25400" marR="402590">
                        <a:lnSpc>
                          <a:spcPct val="104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TNT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Productions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&amp;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Entertainment</a:t>
                      </a:r>
                      <a:r>
                        <a:rPr sz="1000" spc="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129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Siebert,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Sonja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R="233679" algn="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2025-CVG-013275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3019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Marcus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Pittman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S.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Cherry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2025-CVG-013281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Jamilia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Lucas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Riggins,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Nicole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60007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980045" cy="58991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4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7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58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Nick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Zbasnik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17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17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2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Shelly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Lawson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R="22669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2025-CVG-014543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9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Morris,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Morris,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296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Triskett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17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17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30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Yaddrian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Claudio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R="229870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2025-CVG-014785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9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Caceres Investment,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177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R="224154" algn="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2025-CVG-015520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239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177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Jeffrey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Walls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513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Cavalorch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Ohio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17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2025-CVG-015744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17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Reca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Pritchett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King,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Jeff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Plyamm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17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2025-CVG-015747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17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Orlando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Frazier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Heasley,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R.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Scott,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59118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56969"/>
          <a:ext cx="7980045" cy="5887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9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1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84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621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Easterlyn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Longino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2025-CVG-015879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Aaliyah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Cashdollar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Goodluck,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Grace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J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Promise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Brown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25400">
                        <a:lnSpc>
                          <a:spcPts val="1175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ts val="1175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Siebert,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Sonja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ts val="1175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991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Dewayne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Thomas,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Jr.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969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969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313690">
                        <a:lnSpc>
                          <a:spcPts val="117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2025-CVG-015892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Sarah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Jeong,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Trustee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60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Siebert,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Sonja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38888" dirty="0">
                          <a:latin typeface="Georgia"/>
                          <a:cs typeface="Georgia"/>
                        </a:rPr>
                        <a:t>2025-CVG-015909</a:t>
                      </a:r>
                      <a:r>
                        <a:rPr sz="1500" baseline="-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827530" marR="4618990" indent="-1802130">
                        <a:lnSpc>
                          <a:spcPts val="1560"/>
                        </a:lnSpc>
                        <a:spcBef>
                          <a:spcPts val="75"/>
                        </a:spcBef>
                        <a:tabLst>
                          <a:tab pos="182689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Miller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 Goodluck,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Grace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J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986155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Edon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Nevzadi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0" marR="1922780">
                        <a:lnSpc>
                          <a:spcPct val="127200"/>
                        </a:lnSpc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2777" dirty="0">
                          <a:latin typeface="Georgia"/>
                          <a:cs typeface="Georgia"/>
                        </a:rPr>
                        <a:t>2025-CVG-015913</a:t>
                      </a:r>
                      <a:r>
                        <a:rPr sz="1500" baseline="2777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Katherine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Forst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751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56969"/>
          <a:ext cx="7980045" cy="57175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28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27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57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621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91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Allerton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Apartments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L.P.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1303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D'Amico,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Lou,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1303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R="233045" algn="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2025-CVG-015927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668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1303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Denise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Robinson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Tharacyland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 et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Siebert,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Sonja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2025-CVG-015934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Christopher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Mulhall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Evernest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Holdings,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Allain,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Eric,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2025-CVG-016119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Robin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Grayson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513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Carnetta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Cheek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2025-CVG-016133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95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Tanesha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Brewer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95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Stevens,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Nolan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40995">
                <a:tc>
                  <a:txBody>
                    <a:bodyPr/>
                    <a:lstStyle/>
                    <a:p>
                      <a:pPr marL="25400" marR="417195">
                        <a:lnSpc>
                          <a:spcPct val="104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6201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Franklin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House Associates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LTD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Rakic,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Alex,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R="229235" algn="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2025-CVG-016140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3019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Tariq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Menefee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40640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980045" cy="57575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8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3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8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52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0995">
                <a:tc>
                  <a:txBody>
                    <a:bodyPr/>
                    <a:lstStyle/>
                    <a:p>
                      <a:pPr marL="25400" marR="31115">
                        <a:lnSpc>
                          <a:spcPct val="104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Brafman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Holdings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Ohio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et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9209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9209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Siebert,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Sonja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R="240029" algn="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2025-CVG-016212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3019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Chitara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Davis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920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ACDC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OH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Properties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9209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9209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R="235585" algn="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2025-CVG-016218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239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Roberto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Lathan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920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Fransheska</a:t>
                      </a:r>
                      <a:r>
                        <a:rPr sz="1000" spc="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Quinonez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920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920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Petropouleas,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Jim,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62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Jomar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Torres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920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R="22542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2025-CVG-016223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9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920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Gordon,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Savannah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920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Gordon,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Savannah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98615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OH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Investors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920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920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Petropouleas,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Jim,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2025-CVG-016224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Benn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Biggs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920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346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UNIFIED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MANAGEMENT,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9209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19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19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62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9209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Petropouleas,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Jim,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62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R="223520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2025-CVG-016263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048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62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Albert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Holland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920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56969"/>
          <a:ext cx="7980045" cy="59181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1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7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5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0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32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04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Allstar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Management,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Allain,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Eric,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06705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2025-CVG-016363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98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Alana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Belle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Tihesha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Parham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Petropouleas,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Jim,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06705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2025-CVG-016440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Andreyah</a:t>
                      </a:r>
                      <a:r>
                        <a:rPr sz="1000" spc="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Lester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304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4645">
                <a:tc>
                  <a:txBody>
                    <a:bodyPr/>
                    <a:lstStyle/>
                    <a:p>
                      <a:pPr marL="25400" marR="403225">
                        <a:lnSpc>
                          <a:spcPts val="125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Metropolitan Housing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19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19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62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62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7429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2025-CVG-016540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048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62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Chantel Dortch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9880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Holy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Growth Investments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Weiszner,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Zalman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2025-CVG-016554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794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846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Raymond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Bolton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304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Lamarca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Haddad,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Nicholas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G.,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06705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2025-CVG-016560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Danielle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Laska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40640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722234" cy="57753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5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7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1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1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2425">
                <a:tc>
                  <a:txBody>
                    <a:bodyPr/>
                    <a:lstStyle/>
                    <a:p>
                      <a:pPr marL="25400" marR="125095">
                        <a:lnSpc>
                          <a:spcPct val="104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OGBN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Investment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Company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7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624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R="8890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2025-CVG-017035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62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Jessica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Dial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060">
                <a:tc>
                  <a:txBody>
                    <a:bodyPr/>
                    <a:lstStyle/>
                    <a:p>
                      <a:pPr marL="25400" marR="125095">
                        <a:lnSpc>
                          <a:spcPct val="104299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OGBN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Investment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Company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624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R="8382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2025-CVG-017036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62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Kelly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Parker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Woodhill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Homes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62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2025-CVG-017037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62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Elizabeth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Blake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Pine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Street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Residential,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62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2025-CVG-017043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4362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Ivori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Jackson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9:00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AM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First</a:t>
                      </a:r>
                      <a:r>
                        <a:rPr sz="1000" spc="4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Cause</a:t>
                      </a:r>
                      <a:r>
                        <a:rPr sz="1000" spc="200" dirty="0">
                          <a:latin typeface="Georgia"/>
                          <a:cs typeface="Georgia"/>
                        </a:rPr>
                        <a:t> 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2/2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Split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0386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spc="-45" dirty="0">
                          <a:latin typeface="Calibri"/>
                          <a:cs typeface="Calibri"/>
                        </a:rPr>
                        <a:t>Mag.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Lawson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Kerolus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Fakhory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62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Siebert,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Sonja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2025-CVG-015120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62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Jennifer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Hibbler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Fermin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Hospitality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62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Siebert,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Sonja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2025-CVG-015128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62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399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Irelise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Diaz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980045" cy="5865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54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61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3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089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Domingo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Bonilla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254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254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Jessica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Brown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905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905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R="231775" algn="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2025-CVG-016564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25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Hughes,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Justin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A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6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Hughes,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Justin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A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67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CanSouth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Properties,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254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Allain,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Eric,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2025-CVG-016583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254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Heaven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Lashley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Igor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Kmits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254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2025-CVG-016802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985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254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Melissa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Alawi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985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Heasley,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R.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Scott,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985519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65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Kenneth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Hicks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254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1303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R="217804" algn="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2025-CVG-016890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2235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25425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1303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Jessica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Teets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Tionna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Williams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254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36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900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2025-RD-000077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985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2254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Jeff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Jinderschiedet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985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9751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99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8682"/>
          <a:ext cx="7980045" cy="58286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2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20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6215">
                <a:tc>
                  <a:txBody>
                    <a:bodyPr/>
                    <a:lstStyle/>
                    <a:p>
                      <a:pPr marL="24130">
                        <a:lnSpc>
                          <a:spcPts val="1300"/>
                        </a:lnSpc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10:30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AM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187325">
                        <a:lnSpc>
                          <a:spcPts val="1300"/>
                        </a:lnSpc>
                      </a:pPr>
                      <a:r>
                        <a:rPr sz="1100" spc="-30" dirty="0">
                          <a:latin typeface="Calibri"/>
                          <a:cs typeface="Calibri"/>
                        </a:rPr>
                        <a:t>Tenant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9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MCR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ts val="1300"/>
                        </a:lnSpc>
                      </a:pPr>
                      <a:r>
                        <a:rPr sz="1100" spc="-45" dirty="0">
                          <a:latin typeface="Calibri"/>
                          <a:cs typeface="Calibri"/>
                        </a:rPr>
                        <a:t>Attorney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Aronoff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Tracie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Beard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Tenant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MCR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AF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2025-CVG-017021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John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Pellegrini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675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1:30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PM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Default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Docket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Courtroom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3-</a:t>
                      </a:r>
                      <a:r>
                        <a:rPr sz="1100" spc="-60" dirty="0">
                          <a:latin typeface="Calibri"/>
                          <a:cs typeface="Calibri"/>
                        </a:rPr>
                        <a:t>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Amer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Abuaun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Petropouleas,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Jim,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2025-CVG-007551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Sameerah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Nicks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Home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Allies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2025-CVG-009112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798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Albert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Winter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Norwood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Place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Trapp,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Steven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2025-CVG-012306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Devin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Rivera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9880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Debbie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Calloway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2025-CVG-013242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28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Linda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Jackson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28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304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Overland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Properties,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2025-CVG-014103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541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Jeremy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Sutton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541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36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King,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56969"/>
          <a:ext cx="7980045" cy="58439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1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9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4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32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010">
                <a:tc>
                  <a:txBody>
                    <a:bodyPr/>
                    <a:lstStyle/>
                    <a:p>
                      <a:pPr marL="25400" marR="161925">
                        <a:lnSpc>
                          <a:spcPts val="125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RAL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 Management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12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12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62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62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2025-CVG-014117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048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62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Janell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Harris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67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Zai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Investments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Trapp,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Steven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44475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2025-CVG-014526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Tomasa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Henderson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304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Brittany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Cook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36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44475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2025-CVG-014724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Queen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Rashe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98615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0995">
                <a:tc>
                  <a:txBody>
                    <a:bodyPr/>
                    <a:lstStyle/>
                    <a:p>
                      <a:pPr marL="25400" marR="88900">
                        <a:lnSpc>
                          <a:spcPct val="104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Realty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Trust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Services,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et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Mulvaney,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Christopher,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2025-CVG-015203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846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Kayla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Roberts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304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34645">
                <a:tc>
                  <a:txBody>
                    <a:bodyPr/>
                    <a:lstStyle/>
                    <a:p>
                      <a:pPr marL="25400" marR="88900">
                        <a:lnSpc>
                          <a:spcPts val="125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Realty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Trust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Services,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et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19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19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3035">
                <a:tc>
                  <a:txBody>
                    <a:bodyPr/>
                    <a:lstStyle/>
                    <a:p>
                      <a:pPr marL="25400">
                        <a:lnSpc>
                          <a:spcPts val="1045"/>
                        </a:lnSpc>
                        <a:spcBef>
                          <a:spcPts val="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62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1045"/>
                        </a:lnSpc>
                        <a:spcBef>
                          <a:spcPts val="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Mulvaney,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Christopher,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62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ts val="1045"/>
                        </a:lnSpc>
                        <a:spcBef>
                          <a:spcPts val="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62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987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Briley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26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26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ts val="104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2025-CVG-015205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56969"/>
          <a:ext cx="7980045" cy="56286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77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2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20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98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04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Angel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Rose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2025-CVG-015221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98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Mariana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Luks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04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Derrick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Whatley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2025-CVG-015230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Mary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Shaw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367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William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Sloan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2025-CVG-015269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Taiwan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Barber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304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K&amp;D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36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2025-CVG-015277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Alaja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Howard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304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Nikora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Mcdonald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2025-CVG-015280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8798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Kevin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Rogers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54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40640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980045" cy="58000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98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19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7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46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0995">
                <a:tc>
                  <a:txBody>
                    <a:bodyPr/>
                    <a:lstStyle/>
                    <a:p>
                      <a:pPr marL="25400" marR="220345">
                        <a:lnSpc>
                          <a:spcPct val="104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Metropolitan Housing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227329" algn="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2025-CVG-016534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46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Terrance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Howell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04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645">
                <a:tc>
                  <a:txBody>
                    <a:bodyPr/>
                    <a:lstStyle/>
                    <a:p>
                      <a:pPr marL="25400" marR="220345">
                        <a:lnSpc>
                          <a:spcPts val="125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Metroplitan Housing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19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19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62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62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223520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2025-CVG-016538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048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62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Anthony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Berkley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304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4645">
                <a:tc>
                  <a:txBody>
                    <a:bodyPr/>
                    <a:lstStyle/>
                    <a:p>
                      <a:pPr marL="25400" marR="220345">
                        <a:lnSpc>
                          <a:spcPts val="125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Metroplitan Housing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19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19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62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62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227329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2025-CVG-016539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048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62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Cornelius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Battle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304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4010">
                <a:tc>
                  <a:txBody>
                    <a:bodyPr/>
                    <a:lstStyle/>
                    <a:p>
                      <a:pPr marL="25400" marR="220345">
                        <a:lnSpc>
                          <a:spcPts val="125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Metroplitan Housing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19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19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129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62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62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227329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2025-CVG-016543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492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62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829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Alonzo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Sandford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0513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774065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1826895" algn="l"/>
                          <a:tab pos="541972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K&amp;D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Money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Only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1826895" algn="l"/>
                          <a:tab pos="3904615" algn="l"/>
                          <a:tab pos="5419725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38888" dirty="0">
                          <a:latin typeface="Georgia"/>
                          <a:cs typeface="Georgia"/>
                        </a:rPr>
                        <a:t>2025-CVH-006990</a:t>
                      </a:r>
                      <a:r>
                        <a:rPr sz="1500" baseline="-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1826895" algn="l"/>
                        </a:tabLst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Ashley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Kelly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3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8671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0630" y="237845"/>
            <a:ext cx="351726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5515" marR="5080" indent="-933450">
              <a:lnSpc>
                <a:spcPct val="115500"/>
              </a:lnSpc>
              <a:spcBef>
                <a:spcPts val="95"/>
              </a:spcBef>
            </a:pPr>
            <a:r>
              <a:rPr sz="1100" spc="-25" dirty="0">
                <a:latin typeface="Calibri"/>
                <a:cs typeface="Calibri"/>
              </a:rPr>
              <a:t>Administrative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Judge,</a:t>
            </a:r>
            <a:r>
              <a:rPr sz="1100" spc="-10" dirty="0">
                <a:latin typeface="Calibri"/>
                <a:cs typeface="Calibri"/>
              </a:rPr>
              <a:t> Housing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Division</a:t>
            </a:r>
            <a:r>
              <a:rPr sz="1100" dirty="0">
                <a:latin typeface="Calibri"/>
                <a:cs typeface="Calibri"/>
              </a:rPr>
              <a:t> -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3rd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Floor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30" dirty="0">
                <a:latin typeface="Calibri"/>
                <a:cs typeface="Calibri"/>
              </a:rPr>
              <a:t>Courtroom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 Tuesday,</a:t>
            </a:r>
            <a:r>
              <a:rPr sz="1100" spc="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December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02,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52272" y="1138682"/>
          <a:ext cx="7973695" cy="9594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6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8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55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27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3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1:30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PM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76CCD"/>
                    </a:solidFill>
                  </a:tcPr>
                </a:tc>
                <a:tc>
                  <a:txBody>
                    <a:bodyPr/>
                    <a:lstStyle/>
                    <a:p>
                      <a:pPr marL="41402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Settlement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Conference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76C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76CCD"/>
                    </a:solidFill>
                  </a:tcPr>
                </a:tc>
                <a:tc>
                  <a:txBody>
                    <a:bodyPr/>
                    <a:lstStyle/>
                    <a:p>
                      <a:pPr marL="21145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ADR</a:t>
                      </a:r>
                      <a:r>
                        <a:rPr sz="11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Sayers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76C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Cameron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Calogar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76CCD"/>
                    </a:solidFill>
                  </a:tcPr>
                </a:tc>
                <a:tc>
                  <a:txBody>
                    <a:bodyPr/>
                    <a:lstStyle/>
                    <a:p>
                      <a:pPr marL="4140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76C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76CCD"/>
                    </a:solidFill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Settlement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Conference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76C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76C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76CC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2025-CVG-011016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5410" marB="0">
                    <a:solidFill>
                      <a:srgbClr val="D76CCD"/>
                    </a:solidFill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76C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Irace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76CCD"/>
                    </a:solidFill>
                  </a:tcPr>
                </a:tc>
                <a:tc>
                  <a:txBody>
                    <a:bodyPr/>
                    <a:lstStyle/>
                    <a:p>
                      <a:pPr marL="4140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76CC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5410" marB="0">
                    <a:solidFill>
                      <a:srgbClr val="D76C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76C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6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76CCD"/>
                    </a:solidFill>
                  </a:tcPr>
                </a:tc>
                <a:tc>
                  <a:txBody>
                    <a:bodyPr/>
                    <a:lstStyle/>
                    <a:p>
                      <a:pPr marL="4140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Germaniuk,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Zachariah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S,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76C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76C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76C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7722" y="244855"/>
            <a:ext cx="684149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95450" marR="5080" indent="-1683385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Georgia"/>
                <a:cs typeface="Georgia"/>
              </a:rPr>
              <a:t>Administrative</a:t>
            </a:r>
            <a:r>
              <a:rPr sz="1600" b="1" spc="-5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Judge,</a:t>
            </a:r>
            <a:r>
              <a:rPr sz="1600" b="1" spc="-4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Housing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Division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-</a:t>
            </a:r>
            <a:r>
              <a:rPr sz="1600" b="1" spc="32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3rd</a:t>
            </a:r>
            <a:r>
              <a:rPr sz="1600" b="1" spc="-5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Floor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Courtroom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spc="-50" dirty="0">
                <a:latin typeface="Georgia"/>
                <a:cs typeface="Georgia"/>
              </a:rPr>
              <a:t>A </a:t>
            </a:r>
            <a:r>
              <a:rPr sz="1600" b="1" dirty="0">
                <a:latin typeface="Georgia"/>
                <a:cs typeface="Georgia"/>
              </a:rPr>
              <a:t>Wednesday,</a:t>
            </a:r>
            <a:r>
              <a:rPr sz="1600" b="1" spc="27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December</a:t>
            </a:r>
            <a:r>
              <a:rPr sz="1600" b="1" spc="-7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03,</a:t>
            </a:r>
            <a:r>
              <a:rPr sz="1600" b="1" spc="-70" dirty="0">
                <a:latin typeface="Georgia"/>
                <a:cs typeface="Georgia"/>
              </a:rPr>
              <a:t> </a:t>
            </a:r>
            <a:r>
              <a:rPr sz="1600" b="1" spc="-20" dirty="0">
                <a:latin typeface="Georgia"/>
                <a:cs typeface="Georgia"/>
              </a:rPr>
              <a:t>2025</a:t>
            </a:r>
            <a:endParaRPr sz="1600">
              <a:latin typeface="Georgia"/>
              <a:cs typeface="Georgi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917148"/>
          <a:ext cx="8418830" cy="60070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11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6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960">
                <a:tc>
                  <a:txBody>
                    <a:bodyPr/>
                    <a:lstStyle/>
                    <a:p>
                      <a:pPr marL="27305">
                        <a:lnSpc>
                          <a:spcPts val="1230"/>
                        </a:lnSpc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AM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FIRST CAUSES</a:t>
                      </a:r>
                      <a:r>
                        <a:rPr sz="11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(SPLIT 1 OF</a:t>
                      </a:r>
                      <a:r>
                        <a:rPr sz="11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spc="-25" dirty="0">
                          <a:latin typeface="Georgia"/>
                          <a:cs typeface="Georgia"/>
                        </a:rPr>
                        <a:t>2)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ts val="1230"/>
                        </a:lnSpc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MAG.</a:t>
                      </a:r>
                      <a:r>
                        <a:rPr sz="11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LAWSON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Tell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Tale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Merkle, Aubrey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2025-CVG-014114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Krysten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Felder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225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R2R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Capital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Lindner,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Daniel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2025-CVG-015711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Rakeen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Johnson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R2R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Capital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Lindner,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Daniel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2025-CVG-015712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Dwayne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Shields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R2R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Capital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Lindner,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Daniel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2025-CVG-015713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Sidney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Shearer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Frank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Tompkins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Rieke,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2025-CVG-016617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Latisha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Kapri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The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Journey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Ahead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Home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Care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Agency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Kasputis,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2025-CVG-016638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Lavielle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McNeil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7722" y="244855"/>
            <a:ext cx="684149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95450" marR="5080" indent="-1683385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Georgia"/>
                <a:cs typeface="Georgia"/>
              </a:rPr>
              <a:t>Administrative</a:t>
            </a:r>
            <a:r>
              <a:rPr sz="1600" b="1" spc="-5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Judge,</a:t>
            </a:r>
            <a:r>
              <a:rPr sz="1600" b="1" spc="-4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Housing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Division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-</a:t>
            </a:r>
            <a:r>
              <a:rPr sz="1600" b="1" spc="32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3rd</a:t>
            </a:r>
            <a:r>
              <a:rPr sz="1600" b="1" spc="-5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Floor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Courtroom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spc="-50" dirty="0">
                <a:latin typeface="Georgia"/>
                <a:cs typeface="Georgia"/>
              </a:rPr>
              <a:t>A </a:t>
            </a:r>
            <a:r>
              <a:rPr sz="1600" b="1" dirty="0">
                <a:latin typeface="Georgia"/>
                <a:cs typeface="Georgia"/>
              </a:rPr>
              <a:t>Wednesday,</a:t>
            </a:r>
            <a:r>
              <a:rPr sz="1600" b="1" spc="27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December</a:t>
            </a:r>
            <a:r>
              <a:rPr sz="1600" b="1" spc="-7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03,</a:t>
            </a:r>
            <a:r>
              <a:rPr sz="1600" b="1" spc="-70" dirty="0">
                <a:latin typeface="Georgia"/>
                <a:cs typeface="Georgia"/>
              </a:rPr>
              <a:t> </a:t>
            </a:r>
            <a:r>
              <a:rPr sz="1600" b="1" spc="-20" dirty="0">
                <a:latin typeface="Georgia"/>
                <a:cs typeface="Georgia"/>
              </a:rPr>
              <a:t>2025</a:t>
            </a:r>
            <a:endParaRPr sz="1600">
              <a:latin typeface="Georgia"/>
              <a:cs typeface="Georgi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14297"/>
          <a:ext cx="8418830" cy="58089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95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63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Vegada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Investments,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Kasputis,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2025-CVG-016644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Adabel Perez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WCC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Cleveland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Kasputis,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2025-CVG-017147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Arneisha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Spencer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Fair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Realty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Rakic,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Alex,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2025-CVG-017155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Monica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Garder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Millennia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LTD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Joseph,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Straka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2025-CVG-017177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Angelique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Long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Gaurav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Jha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Nagy,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James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2025-CVG-017199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Nashanda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Winters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Charmayne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Addison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Kaiser,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Mark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2025-CVG-017200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Edward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Cary,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7722" y="244855"/>
            <a:ext cx="684149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95450" marR="5080" indent="-1683385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Georgia"/>
                <a:cs typeface="Georgia"/>
              </a:rPr>
              <a:t>Administrative</a:t>
            </a:r>
            <a:r>
              <a:rPr sz="1600" b="1" spc="-5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Judge,</a:t>
            </a:r>
            <a:r>
              <a:rPr sz="1600" b="1" spc="-4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Housing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Division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-</a:t>
            </a:r>
            <a:r>
              <a:rPr sz="1600" b="1" spc="32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3rd</a:t>
            </a:r>
            <a:r>
              <a:rPr sz="1600" b="1" spc="-5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Floor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Courtroom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spc="-50" dirty="0">
                <a:latin typeface="Georgia"/>
                <a:cs typeface="Georgia"/>
              </a:rPr>
              <a:t>A </a:t>
            </a:r>
            <a:r>
              <a:rPr sz="1600" b="1" dirty="0">
                <a:latin typeface="Georgia"/>
                <a:cs typeface="Georgia"/>
              </a:rPr>
              <a:t>Wednesday,</a:t>
            </a:r>
            <a:r>
              <a:rPr sz="1600" b="1" spc="27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December</a:t>
            </a:r>
            <a:r>
              <a:rPr sz="1600" b="1" spc="-7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03,</a:t>
            </a:r>
            <a:r>
              <a:rPr sz="1600" b="1" spc="-70" dirty="0">
                <a:latin typeface="Georgia"/>
                <a:cs typeface="Georgia"/>
              </a:rPr>
              <a:t> </a:t>
            </a:r>
            <a:r>
              <a:rPr sz="1600" b="1" spc="-20" dirty="0">
                <a:latin typeface="Georgia"/>
                <a:cs typeface="Georgia"/>
              </a:rPr>
              <a:t>2025</a:t>
            </a:r>
            <a:endParaRPr sz="1600">
              <a:latin typeface="Georgia"/>
              <a:cs typeface="Georgi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52272" y="1132586"/>
            <a:ext cx="8336280" cy="794385"/>
          </a:xfrm>
          <a:custGeom>
            <a:avLst/>
            <a:gdLst/>
            <a:ahLst/>
            <a:cxnLst/>
            <a:rect l="l" t="t" r="r" b="b"/>
            <a:pathLst>
              <a:path w="8336280" h="794385">
                <a:moveTo>
                  <a:pt x="8336026" y="0"/>
                </a:moveTo>
                <a:lnTo>
                  <a:pt x="0" y="0"/>
                </a:lnTo>
                <a:lnTo>
                  <a:pt x="0" y="794004"/>
                </a:lnTo>
                <a:lnTo>
                  <a:pt x="8336026" y="794004"/>
                </a:lnTo>
                <a:lnTo>
                  <a:pt x="8336026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46176" y="2118614"/>
          <a:ext cx="8418830" cy="48672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73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7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09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0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24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OHCO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Investments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Armani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Hamilton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02235" marR="157480">
                        <a:lnSpc>
                          <a:spcPct val="127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905"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2025-CVG-017144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52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7526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18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Arpa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Cleveland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Patrice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02235" marR="157480">
                        <a:lnSpc>
                          <a:spcPct val="127000"/>
                        </a:lnSpc>
                        <a:spcBef>
                          <a:spcPts val="3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905"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2025-CVG-017146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52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75260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18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Arpa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Cleveland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Weinmeister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02235" marR="157480">
                        <a:lnSpc>
                          <a:spcPct val="127000"/>
                        </a:lnSpc>
                        <a:spcBef>
                          <a:spcPts val="3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9050"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2025-CVG-017161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52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7526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28369">
                <a:tc>
                  <a:txBody>
                    <a:bodyPr/>
                    <a:lstStyle/>
                    <a:p>
                      <a:pPr marL="25400" marR="94615">
                        <a:lnSpc>
                          <a:spcPts val="209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Emerald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Development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and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Economic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Network,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Inc vs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Keyonna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Taylor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02235" marR="157480">
                        <a:lnSpc>
                          <a:spcPct val="127299"/>
                        </a:lnSpc>
                        <a:spcBef>
                          <a:spcPts val="5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Wright,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Tiffany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R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6985"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2025-CVG-017165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5260" marR="1128395">
                        <a:lnSpc>
                          <a:spcPts val="209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27735">
                <a:tc>
                  <a:txBody>
                    <a:bodyPr/>
                    <a:lstStyle/>
                    <a:p>
                      <a:pPr marL="25400" marR="94615">
                        <a:lnSpc>
                          <a:spcPts val="209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Emerald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Development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and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Economic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Network,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Inc vs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Shelia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Durant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02235" marR="157480">
                        <a:lnSpc>
                          <a:spcPct val="127000"/>
                        </a:lnSpc>
                        <a:spcBef>
                          <a:spcPts val="5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Wright,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Tiffany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R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905"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2025-CVG-017166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5260" marR="1128395">
                        <a:lnSpc>
                          <a:spcPts val="209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3722242" y="1138173"/>
            <a:ext cx="13265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Georgia"/>
                <a:cs typeface="Georgia"/>
              </a:rPr>
              <a:t>Plaintiff(s)</a:t>
            </a:r>
            <a:r>
              <a:rPr sz="1000" spc="-55" dirty="0">
                <a:latin typeface="Georgia"/>
                <a:cs typeface="Georgia"/>
              </a:rPr>
              <a:t> </a:t>
            </a:r>
            <a:r>
              <a:rPr sz="1000" spc="-10" dirty="0">
                <a:latin typeface="Georgia"/>
                <a:cs typeface="Georgia"/>
              </a:rPr>
              <a:t>Attorney(s):</a:t>
            </a:r>
            <a:endParaRPr sz="1000">
              <a:latin typeface="Georgia"/>
              <a:cs typeface="Georg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83277" y="1138173"/>
            <a:ext cx="9810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Georgia"/>
                <a:cs typeface="Georgia"/>
              </a:rPr>
              <a:t>Housing</a:t>
            </a:r>
            <a:r>
              <a:rPr sz="1000" spc="5" dirty="0">
                <a:latin typeface="Georgia"/>
                <a:cs typeface="Georgia"/>
              </a:rPr>
              <a:t> </a:t>
            </a:r>
            <a:r>
              <a:rPr sz="1000" spc="-10" dirty="0">
                <a:latin typeface="Georgia"/>
                <a:cs typeface="Georgia"/>
              </a:rPr>
              <a:t>Eviction</a:t>
            </a:r>
            <a:endParaRPr sz="1000">
              <a:latin typeface="Georgia"/>
              <a:cs typeface="Georg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277" y="1336293"/>
            <a:ext cx="51244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Georgia"/>
                <a:cs typeface="Georgia"/>
              </a:rPr>
              <a:t>9:00</a:t>
            </a:r>
            <a:r>
              <a:rPr sz="1000" spc="-30" dirty="0">
                <a:latin typeface="Georgia"/>
                <a:cs typeface="Georgia"/>
              </a:rPr>
              <a:t> </a:t>
            </a:r>
            <a:r>
              <a:rPr sz="1000" spc="-25" dirty="0">
                <a:latin typeface="Georgia"/>
                <a:cs typeface="Georgia"/>
              </a:rPr>
              <a:t>AM</a:t>
            </a:r>
            <a:endParaRPr sz="1000">
              <a:latin typeface="Georgia"/>
              <a:cs typeface="Georg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2083" y="1091844"/>
            <a:ext cx="1250315" cy="615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83820">
              <a:lnSpc>
                <a:spcPct val="130000"/>
              </a:lnSpc>
              <a:spcBef>
                <a:spcPts val="100"/>
              </a:spcBef>
            </a:pPr>
            <a:r>
              <a:rPr sz="1000" spc="-10" dirty="0">
                <a:latin typeface="Georgia"/>
                <a:cs typeface="Georgia"/>
              </a:rPr>
              <a:t>Greater</a:t>
            </a:r>
            <a:r>
              <a:rPr sz="1000" spc="-20" dirty="0">
                <a:latin typeface="Georgia"/>
                <a:cs typeface="Georgia"/>
              </a:rPr>
              <a:t> </a:t>
            </a:r>
            <a:r>
              <a:rPr sz="1000" dirty="0">
                <a:latin typeface="Georgia"/>
                <a:cs typeface="Georgia"/>
              </a:rPr>
              <a:t>New</a:t>
            </a:r>
            <a:r>
              <a:rPr sz="1000" spc="-15" dirty="0">
                <a:latin typeface="Georgia"/>
                <a:cs typeface="Georgia"/>
              </a:rPr>
              <a:t> </a:t>
            </a:r>
            <a:r>
              <a:rPr sz="1000" spc="-10" dirty="0">
                <a:latin typeface="Georgia"/>
                <a:cs typeface="Georgia"/>
              </a:rPr>
              <a:t>Calvary </a:t>
            </a:r>
            <a:r>
              <a:rPr sz="1000" spc="-25" dirty="0">
                <a:latin typeface="Georgia"/>
                <a:cs typeface="Georgia"/>
              </a:rPr>
              <a:t>vs</a:t>
            </a:r>
            <a:endParaRPr sz="10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r>
              <a:rPr sz="1000" dirty="0">
                <a:latin typeface="Georgia"/>
                <a:cs typeface="Georgia"/>
              </a:rPr>
              <a:t>Warren</a:t>
            </a:r>
            <a:r>
              <a:rPr sz="1000" spc="-20" dirty="0">
                <a:latin typeface="Georgia"/>
                <a:cs typeface="Georgia"/>
              </a:rPr>
              <a:t> </a:t>
            </a:r>
            <a:r>
              <a:rPr sz="1000" spc="-10" dirty="0">
                <a:latin typeface="Georgia"/>
                <a:cs typeface="Georgia"/>
              </a:rPr>
              <a:t>Johnson</a:t>
            </a:r>
            <a:r>
              <a:rPr sz="1000" spc="-20" dirty="0">
                <a:latin typeface="Georgia"/>
                <a:cs typeface="Georgia"/>
              </a:rPr>
              <a:t> </a:t>
            </a:r>
            <a:r>
              <a:rPr sz="1000" dirty="0">
                <a:latin typeface="Georgia"/>
                <a:cs typeface="Georgia"/>
              </a:rPr>
              <a:t>et</a:t>
            </a:r>
            <a:r>
              <a:rPr sz="1000" spc="-20" dirty="0">
                <a:latin typeface="Georgia"/>
                <a:cs typeface="Georgia"/>
              </a:rPr>
              <a:t> </a:t>
            </a:r>
            <a:r>
              <a:rPr sz="1000" spc="-25" dirty="0">
                <a:latin typeface="Georgia"/>
                <a:cs typeface="Georgia"/>
              </a:rPr>
              <a:t>al.</a:t>
            </a:r>
            <a:endParaRPr sz="1000">
              <a:latin typeface="Georgia"/>
              <a:cs typeface="Georg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22242" y="1294536"/>
            <a:ext cx="1462405" cy="412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27000"/>
              </a:lnSpc>
              <a:spcBef>
                <a:spcPts val="100"/>
              </a:spcBef>
            </a:pPr>
            <a:r>
              <a:rPr sz="1000" dirty="0">
                <a:latin typeface="Georgia"/>
                <a:cs typeface="Georgia"/>
              </a:rPr>
              <a:t>Hull</a:t>
            </a:r>
            <a:r>
              <a:rPr sz="1000" spc="-30" dirty="0">
                <a:latin typeface="Georgia"/>
                <a:cs typeface="Georgia"/>
              </a:rPr>
              <a:t> </a:t>
            </a:r>
            <a:r>
              <a:rPr sz="1000" dirty="0">
                <a:latin typeface="Georgia"/>
                <a:cs typeface="Georgia"/>
              </a:rPr>
              <a:t>IV,</a:t>
            </a:r>
            <a:r>
              <a:rPr sz="1000" spc="-40" dirty="0">
                <a:latin typeface="Georgia"/>
                <a:cs typeface="Georgia"/>
              </a:rPr>
              <a:t> </a:t>
            </a:r>
            <a:r>
              <a:rPr sz="1000" dirty="0">
                <a:latin typeface="Georgia"/>
                <a:cs typeface="Georgia"/>
              </a:rPr>
              <a:t>Bradley,</a:t>
            </a:r>
            <a:r>
              <a:rPr sz="1000" spc="-30" dirty="0">
                <a:latin typeface="Georgia"/>
                <a:cs typeface="Georgia"/>
              </a:rPr>
              <a:t> </a:t>
            </a:r>
            <a:r>
              <a:rPr sz="1000" spc="-20" dirty="0">
                <a:latin typeface="Georgia"/>
                <a:cs typeface="Georgia"/>
              </a:rPr>
              <a:t>Esq. </a:t>
            </a:r>
            <a:r>
              <a:rPr sz="1000" spc="-10" dirty="0">
                <a:latin typeface="Georgia"/>
                <a:cs typeface="Georgia"/>
              </a:rPr>
              <a:t>Defendant(s)</a:t>
            </a:r>
            <a:r>
              <a:rPr sz="1000" spc="40" dirty="0">
                <a:latin typeface="Georgia"/>
                <a:cs typeface="Georgia"/>
              </a:rPr>
              <a:t> </a:t>
            </a:r>
            <a:r>
              <a:rPr sz="1000" spc="-10" dirty="0">
                <a:latin typeface="Georgia"/>
                <a:cs typeface="Georgia"/>
              </a:rPr>
              <a:t>Attorney(s):</a:t>
            </a:r>
            <a:endParaRPr sz="1000">
              <a:latin typeface="Georgia"/>
              <a:cs typeface="Georg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60908" y="1924557"/>
            <a:ext cx="256286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Georgia"/>
                <a:cs typeface="Georgia"/>
              </a:rPr>
              <a:t>9:00</a:t>
            </a:r>
            <a:r>
              <a:rPr sz="1100" spc="-10" dirty="0">
                <a:latin typeface="Georgia"/>
                <a:cs typeface="Georgia"/>
              </a:rPr>
              <a:t> </a:t>
            </a:r>
            <a:r>
              <a:rPr sz="1100" dirty="0">
                <a:latin typeface="Georgia"/>
                <a:cs typeface="Georgia"/>
              </a:rPr>
              <a:t>AM</a:t>
            </a:r>
            <a:r>
              <a:rPr sz="1100" spc="-5" dirty="0">
                <a:latin typeface="Georgia"/>
                <a:cs typeface="Georgia"/>
              </a:rPr>
              <a:t> </a:t>
            </a:r>
            <a:r>
              <a:rPr sz="1100" dirty="0">
                <a:latin typeface="Georgia"/>
                <a:cs typeface="Georgia"/>
              </a:rPr>
              <a:t>FIRST</a:t>
            </a:r>
            <a:r>
              <a:rPr sz="1100" spc="-5" dirty="0">
                <a:latin typeface="Georgia"/>
                <a:cs typeface="Georgia"/>
              </a:rPr>
              <a:t> </a:t>
            </a:r>
            <a:r>
              <a:rPr sz="1100" dirty="0">
                <a:latin typeface="Georgia"/>
                <a:cs typeface="Georgia"/>
              </a:rPr>
              <a:t>CAUSES (SPLIT 2</a:t>
            </a:r>
            <a:r>
              <a:rPr sz="1100" spc="-10" dirty="0">
                <a:latin typeface="Georgia"/>
                <a:cs typeface="Georgia"/>
              </a:rPr>
              <a:t> </a:t>
            </a:r>
            <a:r>
              <a:rPr sz="1100" dirty="0">
                <a:latin typeface="Georgia"/>
                <a:cs typeface="Georgia"/>
              </a:rPr>
              <a:t>OF</a:t>
            </a:r>
            <a:r>
              <a:rPr sz="1100" spc="-5" dirty="0">
                <a:latin typeface="Georgia"/>
                <a:cs typeface="Georgia"/>
              </a:rPr>
              <a:t> </a:t>
            </a:r>
            <a:r>
              <a:rPr sz="1100" spc="-25" dirty="0">
                <a:latin typeface="Georgia"/>
                <a:cs typeface="Georgia"/>
              </a:rPr>
              <a:t>2)</a:t>
            </a:r>
            <a:endParaRPr sz="1100">
              <a:latin typeface="Georgia"/>
              <a:cs typeface="Georg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841617" y="1924557"/>
            <a:ext cx="107505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Georgia"/>
                <a:cs typeface="Georgia"/>
              </a:rPr>
              <a:t>MAG.</a:t>
            </a:r>
            <a:r>
              <a:rPr sz="1100" spc="-20" dirty="0">
                <a:latin typeface="Georgia"/>
                <a:cs typeface="Georgia"/>
              </a:rPr>
              <a:t> </a:t>
            </a:r>
            <a:r>
              <a:rPr sz="1100" spc="-10" dirty="0">
                <a:latin typeface="Georgia"/>
                <a:cs typeface="Georgia"/>
              </a:rPr>
              <a:t>WOMACK</a:t>
            </a:r>
            <a:endParaRPr sz="1100">
              <a:latin typeface="Georgia"/>
              <a:cs typeface="Georg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502533" y="1427734"/>
            <a:ext cx="10642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Georgia"/>
                <a:cs typeface="Georgia"/>
              </a:rPr>
              <a:t>2025-CVG-017206</a:t>
            </a:r>
            <a:endParaRPr sz="1000">
              <a:latin typeface="Georgia"/>
              <a:cs typeface="Georgi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46176" y="1114297"/>
            <a:ext cx="8342630" cy="829310"/>
          </a:xfrm>
          <a:custGeom>
            <a:avLst/>
            <a:gdLst/>
            <a:ahLst/>
            <a:cxnLst/>
            <a:rect l="l" t="t" r="r" b="b"/>
            <a:pathLst>
              <a:path w="8342630" h="829310">
                <a:moveTo>
                  <a:pt x="8342122" y="792480"/>
                </a:moveTo>
                <a:lnTo>
                  <a:pt x="0" y="792480"/>
                </a:lnTo>
                <a:lnTo>
                  <a:pt x="0" y="829056"/>
                </a:lnTo>
                <a:lnTo>
                  <a:pt x="8342122" y="829056"/>
                </a:lnTo>
                <a:lnTo>
                  <a:pt x="8342122" y="792480"/>
                </a:lnTo>
                <a:close/>
              </a:path>
              <a:path w="8342630" h="829310">
                <a:moveTo>
                  <a:pt x="8342122" y="0"/>
                </a:moveTo>
                <a:lnTo>
                  <a:pt x="0" y="0"/>
                </a:lnTo>
                <a:lnTo>
                  <a:pt x="0" y="36576"/>
                </a:lnTo>
                <a:lnTo>
                  <a:pt x="8342122" y="36576"/>
                </a:lnTo>
                <a:lnTo>
                  <a:pt x="834212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7722" y="244855"/>
            <a:ext cx="684149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95450" marR="5080" indent="-1683385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Georgia"/>
                <a:cs typeface="Georgia"/>
              </a:rPr>
              <a:t>Administrative</a:t>
            </a:r>
            <a:r>
              <a:rPr sz="1600" b="1" spc="-5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Judge,</a:t>
            </a:r>
            <a:r>
              <a:rPr sz="1600" b="1" spc="-4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Housing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Division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-</a:t>
            </a:r>
            <a:r>
              <a:rPr sz="1600" b="1" spc="32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3rd</a:t>
            </a:r>
            <a:r>
              <a:rPr sz="1600" b="1" spc="-5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Floor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Courtroom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spc="-50" dirty="0">
                <a:latin typeface="Georgia"/>
                <a:cs typeface="Georgia"/>
              </a:rPr>
              <a:t>A </a:t>
            </a:r>
            <a:r>
              <a:rPr sz="1600" b="1" dirty="0">
                <a:latin typeface="Georgia"/>
                <a:cs typeface="Georgia"/>
              </a:rPr>
              <a:t>Wednesday,</a:t>
            </a:r>
            <a:r>
              <a:rPr sz="1600" b="1" spc="27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December</a:t>
            </a:r>
            <a:r>
              <a:rPr sz="1600" b="1" spc="-7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03,</a:t>
            </a:r>
            <a:r>
              <a:rPr sz="1600" b="1" spc="-70" dirty="0">
                <a:latin typeface="Georgia"/>
                <a:cs typeface="Georgia"/>
              </a:rPr>
              <a:t> </a:t>
            </a:r>
            <a:r>
              <a:rPr sz="1600" b="1" spc="-20" dirty="0">
                <a:latin typeface="Georgia"/>
                <a:cs typeface="Georgia"/>
              </a:rPr>
              <a:t>2025</a:t>
            </a:r>
            <a:endParaRPr sz="1600">
              <a:latin typeface="Georgia"/>
              <a:cs typeface="Georgi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14297"/>
          <a:ext cx="8418830" cy="5484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73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7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2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83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Emerald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Development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and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Economic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Network,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Inc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Wright,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Tiffany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R="12065"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2025-CVG-017167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239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Larry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Solomon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Emerald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Development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and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Economic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Network,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Inc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Wright,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Tiffany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2025-CVG-017168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239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Necole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Latimer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Emerald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Development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and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Economic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Network,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Inc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Wright,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Tiffany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2025-CVG-017169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239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Aaron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Jordan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Emerald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Development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and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Economic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Network,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Inc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Wright,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Tiffany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2025-CVG-017170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239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Jerry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Nelson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Emerald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Development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and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Economic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Network,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Inc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Wright,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Tiffany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R="28575"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2025-CVG-017171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239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Vonnie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Gilson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8682"/>
          <a:ext cx="7722234" cy="58413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8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3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46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0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510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22860">
                        <a:lnSpc>
                          <a:spcPct val="104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12435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Saint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Clair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Avenue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et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 marL="25400">
                        <a:lnSpc>
                          <a:spcPts val="11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ts val="11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1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and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Consultants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Inc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969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969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ts val="1095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2025-CVG-015431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Chandler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Smith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Lowder,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Cristina,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2025-CVG-015714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Tanya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Taylor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Tomino,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Joseph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Ruby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Billingsley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Canestraro,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Donald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2025-CVG-016116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Carmen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Simmons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RC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Home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Properties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Shields,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James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2025-CVG-016607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Taunzia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Livest,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III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Tomino,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Joseph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Zamurai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Investments,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Boulas,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James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2025-CVG-016626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Taylor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Harer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7722" y="244855"/>
            <a:ext cx="684149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95450" marR="5080" indent="-1683385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Georgia"/>
                <a:cs typeface="Georgia"/>
              </a:rPr>
              <a:t>Administrative</a:t>
            </a:r>
            <a:r>
              <a:rPr sz="1600" b="1" spc="-5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Judge,</a:t>
            </a:r>
            <a:r>
              <a:rPr sz="1600" b="1" spc="-4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Housing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Division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-</a:t>
            </a:r>
            <a:r>
              <a:rPr sz="1600" b="1" spc="32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3rd</a:t>
            </a:r>
            <a:r>
              <a:rPr sz="1600" b="1" spc="-5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Floor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Courtroom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spc="-50" dirty="0">
                <a:latin typeface="Georgia"/>
                <a:cs typeface="Georgia"/>
              </a:rPr>
              <a:t>A </a:t>
            </a:r>
            <a:r>
              <a:rPr sz="1600" b="1" dirty="0">
                <a:latin typeface="Georgia"/>
                <a:cs typeface="Georgia"/>
              </a:rPr>
              <a:t>Wednesday,</a:t>
            </a:r>
            <a:r>
              <a:rPr sz="1600" b="1" spc="27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December</a:t>
            </a:r>
            <a:r>
              <a:rPr sz="1600" b="1" spc="-7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03,</a:t>
            </a:r>
            <a:r>
              <a:rPr sz="1600" b="1" spc="-70" dirty="0">
                <a:latin typeface="Georgia"/>
                <a:cs typeface="Georgia"/>
              </a:rPr>
              <a:t> </a:t>
            </a:r>
            <a:r>
              <a:rPr sz="1600" b="1" spc="-20" dirty="0">
                <a:latin typeface="Georgia"/>
                <a:cs typeface="Georgia"/>
              </a:rPr>
              <a:t>2025</a:t>
            </a:r>
            <a:endParaRPr sz="1600">
              <a:latin typeface="Georgia"/>
              <a:cs typeface="Georgi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52272" y="4069969"/>
            <a:ext cx="8336280" cy="794385"/>
          </a:xfrm>
          <a:custGeom>
            <a:avLst/>
            <a:gdLst/>
            <a:ahLst/>
            <a:cxnLst/>
            <a:rect l="l" t="t" r="r" b="b"/>
            <a:pathLst>
              <a:path w="8336280" h="794385">
                <a:moveTo>
                  <a:pt x="8336026" y="0"/>
                </a:moveTo>
                <a:lnTo>
                  <a:pt x="0" y="0"/>
                </a:lnTo>
                <a:lnTo>
                  <a:pt x="0" y="794003"/>
                </a:lnTo>
                <a:lnTo>
                  <a:pt x="8336026" y="794003"/>
                </a:lnTo>
                <a:lnTo>
                  <a:pt x="8336026" y="0"/>
                </a:lnTo>
                <a:close/>
              </a:path>
            </a:pathLst>
          </a:custGeom>
          <a:solidFill>
            <a:srgbClr val="E39E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60908" y="3860419"/>
            <a:ext cx="253047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Georgia"/>
                <a:cs typeface="Georgia"/>
              </a:rPr>
              <a:t>9:30</a:t>
            </a:r>
            <a:r>
              <a:rPr sz="1100" spc="-5" dirty="0">
                <a:latin typeface="Georgia"/>
                <a:cs typeface="Georgia"/>
              </a:rPr>
              <a:t> </a:t>
            </a:r>
            <a:r>
              <a:rPr sz="1100" dirty="0">
                <a:latin typeface="Georgia"/>
                <a:cs typeface="Georgia"/>
              </a:rPr>
              <a:t>AM SETTLEMENT </a:t>
            </a:r>
            <a:r>
              <a:rPr sz="1100" spc="-10" dirty="0">
                <a:latin typeface="Georgia"/>
                <a:cs typeface="Georgia"/>
              </a:rPr>
              <a:t>CONFERENCE</a:t>
            </a:r>
            <a:endParaRPr sz="1100">
              <a:latin typeface="Georgia"/>
              <a:cs typeface="Georg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41617" y="3857370"/>
            <a:ext cx="172212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Georgia"/>
                <a:cs typeface="Georgia"/>
              </a:rPr>
              <a:t>ADR</a:t>
            </a:r>
            <a:r>
              <a:rPr sz="1100" spc="10" dirty="0">
                <a:latin typeface="Georgia"/>
                <a:cs typeface="Georgia"/>
              </a:rPr>
              <a:t> </a:t>
            </a:r>
            <a:r>
              <a:rPr sz="1100" dirty="0">
                <a:latin typeface="Georgia"/>
                <a:cs typeface="Georgia"/>
              </a:rPr>
              <a:t>SPECIALIST</a:t>
            </a:r>
            <a:r>
              <a:rPr sz="1100" spc="10" dirty="0">
                <a:latin typeface="Georgia"/>
                <a:cs typeface="Georgia"/>
              </a:rPr>
              <a:t> </a:t>
            </a:r>
            <a:r>
              <a:rPr sz="1100" spc="-10" dirty="0">
                <a:latin typeface="Georgia"/>
                <a:cs typeface="Georgia"/>
              </a:rPr>
              <a:t>SAYERS</a:t>
            </a:r>
            <a:endParaRPr sz="1100">
              <a:latin typeface="Georgia"/>
              <a:cs typeface="Georg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22242" y="4075557"/>
            <a:ext cx="13265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Georgia"/>
                <a:cs typeface="Georgia"/>
              </a:rPr>
              <a:t>Plaintiff(s)</a:t>
            </a:r>
            <a:r>
              <a:rPr sz="1000" spc="-55" dirty="0">
                <a:latin typeface="Georgia"/>
                <a:cs typeface="Georgia"/>
              </a:rPr>
              <a:t> </a:t>
            </a:r>
            <a:r>
              <a:rPr sz="1000" spc="-10" dirty="0">
                <a:latin typeface="Georgia"/>
                <a:cs typeface="Georgia"/>
              </a:rPr>
              <a:t>Attorney(s):</a:t>
            </a:r>
            <a:endParaRPr sz="1000">
              <a:latin typeface="Georgia"/>
              <a:cs typeface="Georg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277" y="4075557"/>
            <a:ext cx="1790064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Georgia"/>
                <a:cs typeface="Georgia"/>
              </a:rPr>
              <a:t>Housing</a:t>
            </a:r>
            <a:r>
              <a:rPr sz="1000" spc="5" dirty="0">
                <a:latin typeface="Georgia"/>
                <a:cs typeface="Georgia"/>
              </a:rPr>
              <a:t> </a:t>
            </a:r>
            <a:r>
              <a:rPr sz="1000" spc="-10" dirty="0">
                <a:latin typeface="Georgia"/>
                <a:cs typeface="Georgia"/>
              </a:rPr>
              <a:t>Settlement</a:t>
            </a:r>
            <a:r>
              <a:rPr sz="1000" spc="15" dirty="0">
                <a:latin typeface="Georgia"/>
                <a:cs typeface="Georgia"/>
              </a:rPr>
              <a:t> </a:t>
            </a:r>
            <a:r>
              <a:rPr sz="1000" spc="-10" dirty="0">
                <a:latin typeface="Georgia"/>
                <a:cs typeface="Georgia"/>
              </a:rPr>
              <a:t>Conference</a:t>
            </a:r>
            <a:endParaRPr sz="1000">
              <a:latin typeface="Georgia"/>
              <a:cs typeface="Georg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83277" y="4273677"/>
            <a:ext cx="5048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Georgia"/>
                <a:cs typeface="Georgia"/>
              </a:rPr>
              <a:t>9:30</a:t>
            </a:r>
            <a:r>
              <a:rPr sz="1000" spc="-25" dirty="0">
                <a:latin typeface="Georgia"/>
                <a:cs typeface="Georgia"/>
              </a:rPr>
              <a:t> AM</a:t>
            </a:r>
            <a:endParaRPr sz="1000">
              <a:latin typeface="Georgia"/>
              <a:cs typeface="Georg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2083" y="4029227"/>
            <a:ext cx="1747520" cy="615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30000"/>
              </a:lnSpc>
              <a:spcBef>
                <a:spcPts val="100"/>
              </a:spcBef>
            </a:pPr>
            <a:r>
              <a:rPr sz="1000" dirty="0">
                <a:latin typeface="Georgia"/>
                <a:cs typeface="Georgia"/>
              </a:rPr>
              <a:t>Works</a:t>
            </a:r>
            <a:r>
              <a:rPr sz="1000" spc="-25" dirty="0">
                <a:latin typeface="Georgia"/>
                <a:cs typeface="Georgia"/>
              </a:rPr>
              <a:t> </a:t>
            </a:r>
            <a:r>
              <a:rPr sz="1000" spc="-10" dirty="0">
                <a:latin typeface="Georgia"/>
                <a:cs typeface="Georgia"/>
              </a:rPr>
              <a:t>Reinvestment</a:t>
            </a:r>
            <a:r>
              <a:rPr sz="1000" spc="-15" dirty="0">
                <a:latin typeface="Georgia"/>
                <a:cs typeface="Georgia"/>
              </a:rPr>
              <a:t> </a:t>
            </a:r>
            <a:r>
              <a:rPr sz="1000" dirty="0">
                <a:latin typeface="Georgia"/>
                <a:cs typeface="Georgia"/>
              </a:rPr>
              <a:t>LLC</a:t>
            </a:r>
            <a:r>
              <a:rPr sz="1000" spc="-20" dirty="0">
                <a:latin typeface="Georgia"/>
                <a:cs typeface="Georgia"/>
              </a:rPr>
              <a:t> </a:t>
            </a:r>
            <a:r>
              <a:rPr sz="1000" dirty="0">
                <a:latin typeface="Georgia"/>
                <a:cs typeface="Georgia"/>
              </a:rPr>
              <a:t>et</a:t>
            </a:r>
            <a:r>
              <a:rPr sz="1000" spc="-15" dirty="0">
                <a:latin typeface="Georgia"/>
                <a:cs typeface="Georgia"/>
              </a:rPr>
              <a:t> </a:t>
            </a:r>
            <a:r>
              <a:rPr sz="1000" spc="-25" dirty="0">
                <a:latin typeface="Georgia"/>
                <a:cs typeface="Georgia"/>
              </a:rPr>
              <a:t>al. vs</a:t>
            </a:r>
            <a:endParaRPr sz="10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r>
              <a:rPr sz="1000" dirty="0">
                <a:latin typeface="Georgia"/>
                <a:cs typeface="Georgia"/>
              </a:rPr>
              <a:t>Jacquelyn</a:t>
            </a:r>
            <a:r>
              <a:rPr sz="1000" spc="-50" dirty="0">
                <a:latin typeface="Georgia"/>
                <a:cs typeface="Georgia"/>
              </a:rPr>
              <a:t> </a:t>
            </a:r>
            <a:r>
              <a:rPr sz="1000" dirty="0">
                <a:latin typeface="Georgia"/>
                <a:cs typeface="Georgia"/>
              </a:rPr>
              <a:t>Harris</a:t>
            </a:r>
            <a:r>
              <a:rPr sz="1000" spc="-45" dirty="0">
                <a:latin typeface="Georgia"/>
                <a:cs typeface="Georgia"/>
              </a:rPr>
              <a:t> </a:t>
            </a:r>
            <a:r>
              <a:rPr sz="1000" dirty="0">
                <a:latin typeface="Georgia"/>
                <a:cs typeface="Georgia"/>
              </a:rPr>
              <a:t>et</a:t>
            </a:r>
            <a:r>
              <a:rPr sz="1000" spc="-45" dirty="0">
                <a:latin typeface="Georgia"/>
                <a:cs typeface="Georgia"/>
              </a:rPr>
              <a:t> </a:t>
            </a:r>
            <a:r>
              <a:rPr sz="1000" spc="-25" dirty="0">
                <a:latin typeface="Georgia"/>
                <a:cs typeface="Georgia"/>
              </a:rPr>
              <a:t>al.</a:t>
            </a:r>
            <a:endParaRPr sz="1000">
              <a:latin typeface="Georgia"/>
              <a:cs typeface="Georg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722242" y="4231919"/>
            <a:ext cx="1462405" cy="412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27000"/>
              </a:lnSpc>
              <a:spcBef>
                <a:spcPts val="100"/>
              </a:spcBef>
            </a:pPr>
            <a:r>
              <a:rPr sz="1000" spc="-10" dirty="0">
                <a:latin typeface="Georgia"/>
                <a:cs typeface="Georgia"/>
              </a:rPr>
              <a:t>Streeter,</a:t>
            </a:r>
            <a:r>
              <a:rPr sz="1000" spc="-20" dirty="0">
                <a:latin typeface="Georgia"/>
                <a:cs typeface="Georgia"/>
              </a:rPr>
              <a:t> </a:t>
            </a:r>
            <a:r>
              <a:rPr sz="1000" dirty="0">
                <a:latin typeface="Georgia"/>
                <a:cs typeface="Georgia"/>
              </a:rPr>
              <a:t>David</a:t>
            </a:r>
            <a:r>
              <a:rPr sz="1000" spc="-10" dirty="0">
                <a:latin typeface="Georgia"/>
                <a:cs typeface="Georgia"/>
              </a:rPr>
              <a:t> </a:t>
            </a:r>
            <a:r>
              <a:rPr sz="1000" dirty="0">
                <a:latin typeface="Georgia"/>
                <a:cs typeface="Georgia"/>
              </a:rPr>
              <a:t>A,</a:t>
            </a:r>
            <a:r>
              <a:rPr sz="1000" spc="-20" dirty="0">
                <a:latin typeface="Georgia"/>
                <a:cs typeface="Georgia"/>
              </a:rPr>
              <a:t> </a:t>
            </a:r>
            <a:r>
              <a:rPr sz="1000" spc="-25" dirty="0">
                <a:latin typeface="Georgia"/>
                <a:cs typeface="Georgia"/>
              </a:rPr>
              <a:t>Jr. </a:t>
            </a:r>
            <a:r>
              <a:rPr sz="1000" spc="-10" dirty="0">
                <a:latin typeface="Georgia"/>
                <a:cs typeface="Georgia"/>
              </a:rPr>
              <a:t>Defendant(s)</a:t>
            </a:r>
            <a:r>
              <a:rPr sz="1000" spc="40" dirty="0">
                <a:latin typeface="Georgia"/>
                <a:cs typeface="Georgia"/>
              </a:rPr>
              <a:t> </a:t>
            </a:r>
            <a:r>
              <a:rPr sz="1000" spc="-10" dirty="0">
                <a:latin typeface="Georgia"/>
                <a:cs typeface="Georgia"/>
              </a:rPr>
              <a:t>Attorney(s):</a:t>
            </a:r>
            <a:endParaRPr sz="1000">
              <a:latin typeface="Georgia"/>
              <a:cs typeface="Georg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60908" y="4864989"/>
            <a:ext cx="165544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Georgia"/>
                <a:cs typeface="Georgia"/>
              </a:rPr>
              <a:t>10:00</a:t>
            </a:r>
            <a:r>
              <a:rPr sz="1100" spc="-15" dirty="0">
                <a:latin typeface="Georgia"/>
                <a:cs typeface="Georgia"/>
              </a:rPr>
              <a:t> </a:t>
            </a:r>
            <a:r>
              <a:rPr sz="1100" dirty="0">
                <a:latin typeface="Georgia"/>
                <a:cs typeface="Georgia"/>
              </a:rPr>
              <a:t>AM</a:t>
            </a:r>
            <a:r>
              <a:rPr sz="1100" spc="-10" dirty="0">
                <a:latin typeface="Georgia"/>
                <a:cs typeface="Georgia"/>
              </a:rPr>
              <a:t> </a:t>
            </a:r>
            <a:r>
              <a:rPr sz="1100" dirty="0">
                <a:latin typeface="Georgia"/>
                <a:cs typeface="Georgia"/>
              </a:rPr>
              <a:t>FIRST</a:t>
            </a:r>
            <a:r>
              <a:rPr sz="1100" spc="-10" dirty="0">
                <a:latin typeface="Georgia"/>
                <a:cs typeface="Georgia"/>
              </a:rPr>
              <a:t> CAUSES</a:t>
            </a:r>
            <a:endParaRPr sz="1100">
              <a:latin typeface="Georgia"/>
              <a:cs typeface="Georg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841617" y="4861940"/>
            <a:ext cx="107442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Georgia"/>
                <a:cs typeface="Georgia"/>
              </a:rPr>
              <a:t>MAG.</a:t>
            </a:r>
            <a:r>
              <a:rPr sz="1100" spc="-20" dirty="0">
                <a:latin typeface="Georgia"/>
                <a:cs typeface="Georgia"/>
              </a:rPr>
              <a:t> </a:t>
            </a:r>
            <a:r>
              <a:rPr sz="1100" spc="-10" dirty="0">
                <a:latin typeface="Georgia"/>
                <a:cs typeface="Georgia"/>
              </a:rPr>
              <a:t>KULCSAR</a:t>
            </a:r>
            <a:endParaRPr sz="1100">
              <a:latin typeface="Georgia"/>
              <a:cs typeface="Georgia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646176" y="5055996"/>
          <a:ext cx="8418830" cy="17957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12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9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09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15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24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Victor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Bryant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Liaser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639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63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8415"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2025-CVG-017114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2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7526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18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Luevinia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Johnson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Allyce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Mitchell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639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63930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2025-CVG-017162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2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17526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5502533" y="4365117"/>
            <a:ext cx="10763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Georgia"/>
                <a:cs typeface="Georgia"/>
              </a:rPr>
              <a:t>2025-CVG-012098</a:t>
            </a:r>
            <a:endParaRPr sz="1000">
              <a:latin typeface="Georgia"/>
              <a:cs typeface="Georgia"/>
            </a:endParaRPr>
          </a:p>
        </p:txBody>
      </p: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646176" y="902461"/>
          <a:ext cx="8418830" cy="2934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73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7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6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47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Emerald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Development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and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Economic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Network,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Inc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90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Wright,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Tiffany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2025-CVG-017172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239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90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Lucille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Jackson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075940" algn="l"/>
                          <a:tab pos="6236970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St.Clair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Place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Cleveland,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LTD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60"/>
                        </a:spcBef>
                        <a:tabLst>
                          <a:tab pos="3075940" algn="l"/>
                          <a:tab pos="4855845" algn="l"/>
                          <a:tab pos="6236970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38888" dirty="0">
                          <a:latin typeface="Georgia"/>
                          <a:cs typeface="Georgia"/>
                        </a:rPr>
                        <a:t>2025-CVG-017179</a:t>
                      </a:r>
                      <a:r>
                        <a:rPr sz="1500" baseline="-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3075940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Jiasu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Zhao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1845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075940" algn="l"/>
                          <a:tab pos="6236970" algn="l"/>
                        </a:tabLst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Hampton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</a:t>
                      </a:r>
                      <a:r>
                        <a:rPr sz="1000" spc="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Group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59"/>
                        </a:spcBef>
                        <a:tabLst>
                          <a:tab pos="3075940" algn="l"/>
                          <a:tab pos="4855845" algn="l"/>
                          <a:tab pos="6236970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38888" dirty="0">
                          <a:latin typeface="Georgia"/>
                          <a:cs typeface="Georgia"/>
                        </a:rPr>
                        <a:t>2025-CVG-017188</a:t>
                      </a:r>
                      <a:r>
                        <a:rPr sz="1500" baseline="-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3075940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Teric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Blair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6" name="object 16"/>
          <p:cNvSpPr/>
          <p:nvPr/>
        </p:nvSpPr>
        <p:spPr>
          <a:xfrm>
            <a:off x="646176" y="4051375"/>
            <a:ext cx="8342630" cy="829944"/>
          </a:xfrm>
          <a:custGeom>
            <a:avLst/>
            <a:gdLst/>
            <a:ahLst/>
            <a:cxnLst/>
            <a:rect l="l" t="t" r="r" b="b"/>
            <a:pathLst>
              <a:path w="8342630" h="829945">
                <a:moveTo>
                  <a:pt x="8342122" y="792784"/>
                </a:moveTo>
                <a:lnTo>
                  <a:pt x="0" y="792784"/>
                </a:lnTo>
                <a:lnTo>
                  <a:pt x="0" y="829360"/>
                </a:lnTo>
                <a:lnTo>
                  <a:pt x="8342122" y="829360"/>
                </a:lnTo>
                <a:lnTo>
                  <a:pt x="8342122" y="792784"/>
                </a:lnTo>
                <a:close/>
              </a:path>
              <a:path w="8342630" h="829945">
                <a:moveTo>
                  <a:pt x="8342122" y="0"/>
                </a:moveTo>
                <a:lnTo>
                  <a:pt x="0" y="0"/>
                </a:lnTo>
                <a:lnTo>
                  <a:pt x="0" y="36880"/>
                </a:lnTo>
                <a:lnTo>
                  <a:pt x="8342122" y="36880"/>
                </a:lnTo>
                <a:lnTo>
                  <a:pt x="834212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7722" y="244855"/>
            <a:ext cx="684149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95450" marR="5080" indent="-1683385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Georgia"/>
                <a:cs typeface="Georgia"/>
              </a:rPr>
              <a:t>Administrative</a:t>
            </a:r>
            <a:r>
              <a:rPr sz="1600" b="1" spc="-5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Judge,</a:t>
            </a:r>
            <a:r>
              <a:rPr sz="1600" b="1" spc="-4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Housing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Division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-</a:t>
            </a:r>
            <a:r>
              <a:rPr sz="1600" b="1" spc="32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3rd</a:t>
            </a:r>
            <a:r>
              <a:rPr sz="1600" b="1" spc="-5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Floor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Courtroom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spc="-50" dirty="0">
                <a:latin typeface="Georgia"/>
                <a:cs typeface="Georgia"/>
              </a:rPr>
              <a:t>A </a:t>
            </a:r>
            <a:r>
              <a:rPr sz="1600" b="1" dirty="0">
                <a:latin typeface="Georgia"/>
                <a:cs typeface="Georgia"/>
              </a:rPr>
              <a:t>Wednesday,</a:t>
            </a:r>
            <a:r>
              <a:rPr sz="1600" b="1" spc="27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December</a:t>
            </a:r>
            <a:r>
              <a:rPr sz="1600" b="1" spc="-7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03,</a:t>
            </a:r>
            <a:r>
              <a:rPr sz="1600" b="1" spc="-70" dirty="0">
                <a:latin typeface="Georgia"/>
                <a:cs typeface="Georgia"/>
              </a:rPr>
              <a:t> </a:t>
            </a:r>
            <a:r>
              <a:rPr sz="1600" b="1" spc="-20" dirty="0">
                <a:latin typeface="Georgia"/>
                <a:cs typeface="Georgia"/>
              </a:rPr>
              <a:t>2025</a:t>
            </a:r>
            <a:endParaRPr sz="1600">
              <a:latin typeface="Georgia"/>
              <a:cs typeface="Georgi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14297"/>
          <a:ext cx="8418830" cy="58089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34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7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9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0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Luevinia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Johnson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925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0A98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2025-CVG-017163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Antoinette</a:t>
                      </a:r>
                      <a:r>
                        <a:rPr sz="1000" spc="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Stanley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925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Pavel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Bures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925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0A98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2025-CVG-017173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Collin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Wheeler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925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Pavel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Bures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925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0A98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2025-CVG-017174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Tarus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Collier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925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Mr.Mark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Campbell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925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0A98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2025-CVG-017181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Shanell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Porter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925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Brandon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Williams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925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0A98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2025-CVG-017185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Alex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Cruz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925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Nyegbe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Sancho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925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0A98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2025-CVG-017191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Raecoe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Taylor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925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7722" y="244855"/>
            <a:ext cx="684149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95450" marR="5080" indent="-1683385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Georgia"/>
                <a:cs typeface="Georgia"/>
              </a:rPr>
              <a:t>Administrative</a:t>
            </a:r>
            <a:r>
              <a:rPr sz="1600" b="1" spc="-5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Judge,</a:t>
            </a:r>
            <a:r>
              <a:rPr sz="1600" b="1" spc="-4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Housing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Division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-</a:t>
            </a:r>
            <a:r>
              <a:rPr sz="1600" b="1" spc="32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3rd</a:t>
            </a:r>
            <a:r>
              <a:rPr sz="1600" b="1" spc="-5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Floor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Courtroom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spc="-50" dirty="0">
                <a:latin typeface="Georgia"/>
                <a:cs typeface="Georgia"/>
              </a:rPr>
              <a:t>A </a:t>
            </a:r>
            <a:r>
              <a:rPr sz="1600" b="1" dirty="0">
                <a:latin typeface="Georgia"/>
                <a:cs typeface="Georgia"/>
              </a:rPr>
              <a:t>Wednesday,</a:t>
            </a:r>
            <a:r>
              <a:rPr sz="1600" b="1" spc="27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December</a:t>
            </a:r>
            <a:r>
              <a:rPr sz="1600" b="1" spc="-7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03,</a:t>
            </a:r>
            <a:r>
              <a:rPr sz="1600" b="1" spc="-70" dirty="0">
                <a:latin typeface="Georgia"/>
                <a:cs typeface="Georgia"/>
              </a:rPr>
              <a:t> </a:t>
            </a:r>
            <a:r>
              <a:rPr sz="1600" b="1" spc="-20" dirty="0">
                <a:latin typeface="Georgia"/>
                <a:cs typeface="Georgia"/>
              </a:rPr>
              <a:t>2025</a:t>
            </a:r>
            <a:endParaRPr sz="1600">
              <a:latin typeface="Georgia"/>
              <a:cs typeface="Georgi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926292"/>
          <a:ext cx="8418830" cy="59575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19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1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0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01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960">
                <a:tc>
                  <a:txBody>
                    <a:bodyPr/>
                    <a:lstStyle/>
                    <a:p>
                      <a:pPr marL="27305">
                        <a:lnSpc>
                          <a:spcPts val="1255"/>
                        </a:lnSpc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1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AM</a:t>
                      </a:r>
                      <a:r>
                        <a:rPr sz="11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STATUSES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6525">
                        <a:lnSpc>
                          <a:spcPts val="1230"/>
                        </a:lnSpc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MAG.</a:t>
                      </a:r>
                      <a:r>
                        <a:rPr sz="11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PHILLIPS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Karthik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Pichai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Lowder,</a:t>
                      </a:r>
                      <a:r>
                        <a:rPr sz="1000" spc="-3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Cristina,</a:t>
                      </a:r>
                      <a:r>
                        <a:rPr sz="1000" spc="-3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2025-CVG-014507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April</a:t>
                      </a:r>
                      <a:r>
                        <a:rPr sz="1000" spc="-5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Jackson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Chandler</a:t>
                      </a:r>
                      <a:r>
                        <a:rPr sz="1000" spc="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Smith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Lowder,</a:t>
                      </a:r>
                      <a:r>
                        <a:rPr sz="1000" spc="-3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Cristina,</a:t>
                      </a:r>
                      <a:r>
                        <a:rPr sz="1000" spc="-3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2025-CVG-014513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4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Campbell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78206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Gordon,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Savannah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Euclid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Beach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Preservation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Owner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Immormino,</a:t>
                      </a:r>
                      <a:r>
                        <a:rPr sz="1000" spc="-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Mark,</a:t>
                      </a:r>
                      <a:r>
                        <a:rPr sz="1000" spc="-4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2025-CVG-015212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Hurley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Higgins,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Wayne</a:t>
                      </a:r>
                      <a:r>
                        <a:rPr sz="1000" spc="-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Harper</a:t>
                      </a:r>
                      <a:r>
                        <a:rPr sz="1000" spc="-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Fishman,</a:t>
                      </a:r>
                      <a:r>
                        <a:rPr sz="1000" spc="-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Gary</a:t>
                      </a:r>
                      <a:r>
                        <a:rPr sz="1000" spc="-3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S,</a:t>
                      </a:r>
                      <a:r>
                        <a:rPr sz="1000" spc="-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Jackalyn</a:t>
                      </a:r>
                      <a:r>
                        <a:rPr sz="1000" spc="-4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Fehrenbach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Fishman,</a:t>
                      </a:r>
                      <a:r>
                        <a:rPr sz="1000" spc="-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Gary</a:t>
                      </a:r>
                      <a:r>
                        <a:rPr sz="1000" spc="-3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S,</a:t>
                      </a:r>
                      <a:r>
                        <a:rPr sz="1000" spc="-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78206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2025-CVG-015260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5410" marB="0">
                    <a:solidFill>
                      <a:srgbClr val="78206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Fishman,</a:t>
                      </a:r>
                      <a:r>
                        <a:rPr sz="1000" spc="-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Gary</a:t>
                      </a:r>
                      <a:r>
                        <a:rPr sz="1000" spc="-3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S,</a:t>
                      </a:r>
                      <a:r>
                        <a:rPr sz="1000" spc="-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78206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5410" marB="0">
                    <a:solidFill>
                      <a:srgbClr val="78206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Burns,</a:t>
                      </a:r>
                      <a:r>
                        <a:rPr sz="1000" spc="-5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Daniel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William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Audrick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78206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2025-CVG-015796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Akim</a:t>
                      </a:r>
                      <a:r>
                        <a:rPr sz="1000" spc="-3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Holloman</a:t>
                      </a:r>
                      <a:r>
                        <a:rPr sz="1000" spc="-3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78206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Gordon,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Savannah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King</a:t>
                      </a:r>
                      <a:r>
                        <a:rPr sz="1000" spc="-3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Properties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Lowder,</a:t>
                      </a:r>
                      <a:r>
                        <a:rPr sz="1000" spc="-3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Cristina,</a:t>
                      </a:r>
                      <a:r>
                        <a:rPr sz="1000" spc="-3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2025-CVG-015823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Jones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7722" y="244855"/>
            <a:ext cx="684149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95450" marR="5080" indent="-1683385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Georgia"/>
                <a:cs typeface="Georgia"/>
              </a:rPr>
              <a:t>Administrative</a:t>
            </a:r>
            <a:r>
              <a:rPr sz="1600" b="1" spc="-5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Judge,</a:t>
            </a:r>
            <a:r>
              <a:rPr sz="1600" b="1" spc="-4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Housing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Division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-</a:t>
            </a:r>
            <a:r>
              <a:rPr sz="1600" b="1" spc="32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3rd</a:t>
            </a:r>
            <a:r>
              <a:rPr sz="1600" b="1" spc="-5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Floor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Courtroom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spc="-50" dirty="0">
                <a:latin typeface="Georgia"/>
                <a:cs typeface="Georgia"/>
              </a:rPr>
              <a:t>A </a:t>
            </a:r>
            <a:r>
              <a:rPr sz="1600" b="1" dirty="0">
                <a:latin typeface="Georgia"/>
                <a:cs typeface="Georgia"/>
              </a:rPr>
              <a:t>Wednesday,</a:t>
            </a:r>
            <a:r>
              <a:rPr sz="1600" b="1" spc="27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December</a:t>
            </a:r>
            <a:r>
              <a:rPr sz="1600" b="1" spc="-7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03,</a:t>
            </a:r>
            <a:r>
              <a:rPr sz="1600" b="1" spc="-70" dirty="0">
                <a:latin typeface="Georgia"/>
                <a:cs typeface="Georgia"/>
              </a:rPr>
              <a:t> </a:t>
            </a:r>
            <a:r>
              <a:rPr sz="1600" b="1" spc="-20" dirty="0">
                <a:latin typeface="Georgia"/>
                <a:cs typeface="Georgia"/>
              </a:rPr>
              <a:t>2025</a:t>
            </a:r>
            <a:endParaRPr sz="1600">
              <a:latin typeface="Georgia"/>
              <a:cs typeface="Georgi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14297"/>
          <a:ext cx="8418830" cy="57905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90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05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93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31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Metropolitan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3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Authority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2025-CVG-016200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Elrahsheen</a:t>
                      </a:r>
                      <a:r>
                        <a:rPr sz="1000" spc="3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Dozier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PM</a:t>
                      </a:r>
                      <a:r>
                        <a:rPr sz="11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SETTLEMENT</a:t>
                      </a:r>
                      <a:r>
                        <a:rPr sz="11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CONFERENCE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ADR</a:t>
                      </a:r>
                      <a:r>
                        <a:rPr sz="11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SPECIALIST</a:t>
                      </a:r>
                      <a:r>
                        <a:rPr sz="11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SAYERS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Davis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Settlement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Conference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E39ED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2025-CVG-011384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Rebecca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Azir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1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PM</a:t>
                      </a:r>
                      <a:r>
                        <a:rPr sz="11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DEFAULTS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1524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COURTROOM</a:t>
                      </a:r>
                      <a:r>
                        <a:rPr sz="11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spc="-25" dirty="0">
                          <a:latin typeface="Georgia"/>
                          <a:cs typeface="Georgia"/>
                        </a:rPr>
                        <a:t>3A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12706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Gruss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Avenue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Hull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IV,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Bradley,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Tia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Simon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2025-CVG-002018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9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Fischer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Asset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2025-CVG-011380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Dalvin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McCornell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Allen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Chen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2025-CVG-011915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95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Andrea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Bush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95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Efrain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Rolon,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2025-CVG-013230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Eric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Fernandez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7722" y="244855"/>
            <a:ext cx="684149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95450" marR="5080" indent="-1683385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Georgia"/>
                <a:cs typeface="Georgia"/>
              </a:rPr>
              <a:t>Administrative</a:t>
            </a:r>
            <a:r>
              <a:rPr sz="1600" b="1" spc="-5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Judge,</a:t>
            </a:r>
            <a:r>
              <a:rPr sz="1600" b="1" spc="-4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Housing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Division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-</a:t>
            </a:r>
            <a:r>
              <a:rPr sz="1600" b="1" spc="32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3rd</a:t>
            </a:r>
            <a:r>
              <a:rPr sz="1600" b="1" spc="-5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Floor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Courtroom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spc="-50" dirty="0">
                <a:latin typeface="Georgia"/>
                <a:cs typeface="Georgia"/>
              </a:rPr>
              <a:t>A </a:t>
            </a:r>
            <a:r>
              <a:rPr sz="1600" b="1" dirty="0">
                <a:latin typeface="Georgia"/>
                <a:cs typeface="Georgia"/>
              </a:rPr>
              <a:t>Wednesday,</a:t>
            </a:r>
            <a:r>
              <a:rPr sz="1600" b="1" spc="27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December</a:t>
            </a:r>
            <a:r>
              <a:rPr sz="1600" b="1" spc="-7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03,</a:t>
            </a:r>
            <a:r>
              <a:rPr sz="1600" b="1" spc="-70" dirty="0">
                <a:latin typeface="Georgia"/>
                <a:cs typeface="Georgia"/>
              </a:rPr>
              <a:t> </a:t>
            </a:r>
            <a:r>
              <a:rPr sz="1600" b="1" spc="-20" dirty="0">
                <a:latin typeface="Georgia"/>
                <a:cs typeface="Georgia"/>
              </a:rPr>
              <a:t>2025</a:t>
            </a:r>
            <a:endParaRPr sz="1600">
              <a:latin typeface="Georgia"/>
              <a:cs typeface="Georgi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14297"/>
          <a:ext cx="8418830" cy="58083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37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29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1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0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ESA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Tarney,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Tyler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2025-CVG-013749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Sabrina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Robinson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Henrietta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Homes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Cleveland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Lp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O'Malley,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2025-CVG-014104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Stacey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Foster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Rochotte,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Kelly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K&amp;D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2025-CVG-014566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Melinda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McGucken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Kyle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Cogar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2025-CVG-015332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Scott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Nathan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2:00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PM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SMALL CLAIMS</a:t>
                      </a:r>
                      <a:r>
                        <a:rPr sz="11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(SPLIT</a:t>
                      </a:r>
                      <a:r>
                        <a:rPr sz="11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1 OF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spc="-25" dirty="0">
                          <a:latin typeface="Georgia"/>
                          <a:cs typeface="Georgia"/>
                        </a:rPr>
                        <a:t>2)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58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MAG.</a:t>
                      </a:r>
                      <a:r>
                        <a:rPr sz="11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WOMACK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Johanna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Cox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Pennington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Small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Claims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2025-CVI-013363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2:00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Cody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Eder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Zachery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Deering-Haddix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Small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Claims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2025-CVI-013398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2:00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Camille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Lopez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Rodriguez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7722" y="244855"/>
            <a:ext cx="684149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95450" marR="5080" indent="-1683385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Georgia"/>
                <a:cs typeface="Georgia"/>
              </a:rPr>
              <a:t>Administrative</a:t>
            </a:r>
            <a:r>
              <a:rPr sz="1600" b="1" spc="-5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Judge,</a:t>
            </a:r>
            <a:r>
              <a:rPr sz="1600" b="1" spc="-4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Housing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Division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-</a:t>
            </a:r>
            <a:r>
              <a:rPr sz="1600" b="1" spc="32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3rd</a:t>
            </a:r>
            <a:r>
              <a:rPr sz="1600" b="1" spc="-5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Floor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Courtroom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spc="-50" dirty="0">
                <a:latin typeface="Georgia"/>
                <a:cs typeface="Georgia"/>
              </a:rPr>
              <a:t>A </a:t>
            </a:r>
            <a:r>
              <a:rPr sz="1600" b="1" dirty="0">
                <a:latin typeface="Georgia"/>
                <a:cs typeface="Georgia"/>
              </a:rPr>
              <a:t>Wednesday,</a:t>
            </a:r>
            <a:r>
              <a:rPr sz="1600" b="1" spc="27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December</a:t>
            </a:r>
            <a:r>
              <a:rPr sz="1600" b="1" spc="-7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03,</a:t>
            </a:r>
            <a:r>
              <a:rPr sz="1600" b="1" spc="-70" dirty="0">
                <a:latin typeface="Georgia"/>
                <a:cs typeface="Georgia"/>
              </a:rPr>
              <a:t> </a:t>
            </a:r>
            <a:r>
              <a:rPr sz="1600" b="1" spc="-20" dirty="0">
                <a:latin typeface="Georgia"/>
                <a:cs typeface="Georgia"/>
              </a:rPr>
              <a:t>2025</a:t>
            </a:r>
            <a:endParaRPr sz="1600">
              <a:latin typeface="Georgia"/>
              <a:cs typeface="Georgi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926292"/>
          <a:ext cx="8418830" cy="29864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46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4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8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92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960">
                <a:tc>
                  <a:txBody>
                    <a:bodyPr/>
                    <a:lstStyle/>
                    <a:p>
                      <a:pPr marL="27305">
                        <a:lnSpc>
                          <a:spcPts val="1255"/>
                        </a:lnSpc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2:00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PM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SMALL CLAIMS</a:t>
                      </a:r>
                      <a:r>
                        <a:rPr sz="11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(SPLIT</a:t>
                      </a:r>
                      <a:r>
                        <a:rPr sz="11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2</a:t>
                      </a:r>
                      <a:r>
                        <a:rPr sz="11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OF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spc="-25" dirty="0">
                          <a:latin typeface="Georgia"/>
                          <a:cs typeface="Georgia"/>
                        </a:rPr>
                        <a:t>2)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230"/>
                        </a:lnSpc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MAG.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LOPEZ</a:t>
                      </a:r>
                      <a:r>
                        <a:rPr sz="1100" spc="-20" dirty="0">
                          <a:latin typeface="Georgia"/>
                          <a:cs typeface="Georgia"/>
                        </a:rPr>
                        <a:t> INMAN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Yong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Nee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2292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Small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Claims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C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2025-CVI-013597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2:00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Dametria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Thopson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2292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Nyriah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Hunter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2292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Small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Claims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C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2025-CVI-015412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2:00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"The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Vantage"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Goldoller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Real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Estate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2292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Edwin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Rivera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2292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Small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Claims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C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2025-CVI-016395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2:00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Micheal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Priore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2292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7722" y="244855"/>
            <a:ext cx="684149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02130" marR="5080" indent="-1790064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Georgia"/>
                <a:cs typeface="Georgia"/>
              </a:rPr>
              <a:t>Administrative</a:t>
            </a:r>
            <a:r>
              <a:rPr sz="1600" b="1" spc="-5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Judge,</a:t>
            </a:r>
            <a:r>
              <a:rPr sz="1600" b="1" spc="-4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Housing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Division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-</a:t>
            </a:r>
            <a:r>
              <a:rPr sz="1600" b="1" spc="32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3rd</a:t>
            </a:r>
            <a:r>
              <a:rPr sz="1600" b="1" spc="-5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Floor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Courtroom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spc="-50" dirty="0">
                <a:latin typeface="Georgia"/>
                <a:cs typeface="Georgia"/>
              </a:rPr>
              <a:t>A </a:t>
            </a:r>
            <a:r>
              <a:rPr sz="1600" b="1" dirty="0">
                <a:latin typeface="Georgia"/>
                <a:cs typeface="Georgia"/>
              </a:rPr>
              <a:t>Thursday,</a:t>
            </a:r>
            <a:r>
              <a:rPr sz="1600" b="1" spc="30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December</a:t>
            </a:r>
            <a:r>
              <a:rPr sz="1600" b="1" spc="-6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04,</a:t>
            </a:r>
            <a:r>
              <a:rPr sz="1600" b="1" spc="-60" dirty="0">
                <a:latin typeface="Georgia"/>
                <a:cs typeface="Georgia"/>
              </a:rPr>
              <a:t> </a:t>
            </a:r>
            <a:r>
              <a:rPr sz="1600" b="1" spc="-20" dirty="0">
                <a:latin typeface="Georgia"/>
                <a:cs typeface="Georgia"/>
              </a:rPr>
              <a:t>2025</a:t>
            </a:r>
            <a:endParaRPr sz="1600">
              <a:latin typeface="Georgia"/>
              <a:cs typeface="Georgi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917148"/>
          <a:ext cx="9013190" cy="6006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5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71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39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13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960">
                <a:tc>
                  <a:txBody>
                    <a:bodyPr/>
                    <a:lstStyle/>
                    <a:p>
                      <a:pPr marL="27305">
                        <a:lnSpc>
                          <a:spcPts val="1230"/>
                        </a:lnSpc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AM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FIRST CAUSES</a:t>
                      </a:r>
                      <a:r>
                        <a:rPr sz="11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(SPLIT 1 OF</a:t>
                      </a:r>
                      <a:r>
                        <a:rPr sz="11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spc="-25" dirty="0">
                          <a:latin typeface="Georgia"/>
                          <a:cs typeface="Georgia"/>
                        </a:rPr>
                        <a:t>2)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1230"/>
                        </a:lnSpc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MAG.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LOPEZ</a:t>
                      </a:r>
                      <a:r>
                        <a:rPr sz="1100" spc="-20" dirty="0">
                          <a:latin typeface="Georgia"/>
                          <a:cs typeface="Georgia"/>
                        </a:rPr>
                        <a:t> INMAN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Juanita</a:t>
                      </a:r>
                      <a:r>
                        <a:rPr sz="1000" spc="229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Rogers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D'Amico,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Lou,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2025-CVG-015975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Pereze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Perry,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Herdeg,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Paul,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225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American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Avenue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Mastrantonio,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Steven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W,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2025-CVG-016630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Tiejah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Lawson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American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Avenue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Mastrantonio,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Steven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W,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2025-CVG-016632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Kiara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Mack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ESA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Pangburn,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Madison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2025-CVG-017235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Thomas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Snider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Seshank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Vemuri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Schlegel,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Jonathan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2025-CVG-017236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Scott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Johnson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Drealine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McGaffick,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Jeffrey,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2025-CVG-017238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Tierra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Ford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7722" y="244855"/>
            <a:ext cx="684149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02130" marR="5080" indent="-1790064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Georgia"/>
                <a:cs typeface="Georgia"/>
              </a:rPr>
              <a:t>Administrative</a:t>
            </a:r>
            <a:r>
              <a:rPr sz="1600" b="1" spc="-5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Judge,</a:t>
            </a:r>
            <a:r>
              <a:rPr sz="1600" b="1" spc="-4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Housing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Division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-</a:t>
            </a:r>
            <a:r>
              <a:rPr sz="1600" b="1" spc="32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3rd</a:t>
            </a:r>
            <a:r>
              <a:rPr sz="1600" b="1" spc="-5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Floor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Courtroom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spc="-50" dirty="0">
                <a:latin typeface="Georgia"/>
                <a:cs typeface="Georgia"/>
              </a:rPr>
              <a:t>A </a:t>
            </a:r>
            <a:r>
              <a:rPr sz="1600" b="1" dirty="0">
                <a:latin typeface="Georgia"/>
                <a:cs typeface="Georgia"/>
              </a:rPr>
              <a:t>Thursday,</a:t>
            </a:r>
            <a:r>
              <a:rPr sz="1600" b="1" spc="30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December</a:t>
            </a:r>
            <a:r>
              <a:rPr sz="1600" b="1" spc="-6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04,</a:t>
            </a:r>
            <a:r>
              <a:rPr sz="1600" b="1" spc="-60" dirty="0">
                <a:latin typeface="Georgia"/>
                <a:cs typeface="Georgia"/>
              </a:rPr>
              <a:t> </a:t>
            </a:r>
            <a:r>
              <a:rPr sz="1600" b="1" spc="-20" dirty="0">
                <a:latin typeface="Georgia"/>
                <a:cs typeface="Georgia"/>
              </a:rPr>
              <a:t>2025</a:t>
            </a:r>
            <a:endParaRPr sz="1600">
              <a:latin typeface="Georgia"/>
              <a:cs typeface="Georgi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14297"/>
          <a:ext cx="9013190" cy="58089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93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34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24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83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S.S.B. Investments,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6299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6299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Fishman,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Gary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2025-CVG-017241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Christina</a:t>
                      </a:r>
                      <a:r>
                        <a:rPr sz="1000" spc="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Jackson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6299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Euclid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Beach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Preservation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Owner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6299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6299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Immormino,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Mark,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2025-CVG-017243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Effie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Grays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6299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Bryant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M.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Property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6299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6299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Smith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II,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Samuel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2025-CVG-017244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Linda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Burdette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6299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Euclid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Beach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Preservation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Owner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6299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6299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Immormino,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Mark,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2025-CVG-017245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Willie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Austin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6299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Euclid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Beach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Preservation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Owner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6299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6299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Immormino,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Mark,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2025-CVG-017246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D'Juana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Simpson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6299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Euclid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Beach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Preservation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Owner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6299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6299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Immormino,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Mark,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2025-CVG-017247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Marva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Edwards-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Scott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6299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7722" y="244855"/>
            <a:ext cx="684149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02130" marR="5080" indent="-1790064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Georgia"/>
                <a:cs typeface="Georgia"/>
              </a:rPr>
              <a:t>Administrative</a:t>
            </a:r>
            <a:r>
              <a:rPr sz="1600" b="1" spc="-5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Judge,</a:t>
            </a:r>
            <a:r>
              <a:rPr sz="1600" b="1" spc="-4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Housing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Division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-</a:t>
            </a:r>
            <a:r>
              <a:rPr sz="1600" b="1" spc="32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3rd</a:t>
            </a:r>
            <a:r>
              <a:rPr sz="1600" b="1" spc="-5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Floor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Courtroom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spc="-50" dirty="0">
                <a:latin typeface="Georgia"/>
                <a:cs typeface="Georgia"/>
              </a:rPr>
              <a:t>A </a:t>
            </a:r>
            <a:r>
              <a:rPr sz="1600" b="1" dirty="0">
                <a:latin typeface="Georgia"/>
                <a:cs typeface="Georgia"/>
              </a:rPr>
              <a:t>Thursday,</a:t>
            </a:r>
            <a:r>
              <a:rPr sz="1600" b="1" spc="30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December</a:t>
            </a:r>
            <a:r>
              <a:rPr sz="1600" b="1" spc="-6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04,</a:t>
            </a:r>
            <a:r>
              <a:rPr sz="1600" b="1" spc="-60" dirty="0">
                <a:latin typeface="Georgia"/>
                <a:cs typeface="Georgia"/>
              </a:rPr>
              <a:t> </a:t>
            </a:r>
            <a:r>
              <a:rPr sz="1600" b="1" spc="-20" dirty="0">
                <a:latin typeface="Georgia"/>
                <a:cs typeface="Georgia"/>
              </a:rPr>
              <a:t>2025</a:t>
            </a:r>
            <a:endParaRPr sz="1600">
              <a:latin typeface="Georgia"/>
              <a:cs typeface="Georgi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14297"/>
          <a:ext cx="9013190" cy="58089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94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5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08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77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Brighthouse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Life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Insurance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Company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Fulkerson,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Kimberly</a:t>
                      </a:r>
                      <a:r>
                        <a:rPr sz="1000" spc="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D.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60985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2025-CVG-017249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Toni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Smith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Paul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Johnson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McCafferty,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Joseph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P,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60985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2025-CVG-017250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Mark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Hodge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Imtiaz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Shaha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Wilson,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Arleesha,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60985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2025-CVG-017266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Jurmaine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Jackson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Lynette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Franklin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Wilson,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Arleesha,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60985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2025-CVG-017267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Kreative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Kids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Enrichment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Center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AM</a:t>
                      </a:r>
                      <a:r>
                        <a:rPr sz="11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FIRST</a:t>
                      </a:r>
                      <a:r>
                        <a:rPr sz="11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CAUSES (SPLIT 2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OF</a:t>
                      </a:r>
                      <a:r>
                        <a:rPr sz="11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spc="-25" dirty="0">
                          <a:latin typeface="Georgia"/>
                          <a:cs typeface="Georgia"/>
                        </a:rPr>
                        <a:t>2)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MAG.</a:t>
                      </a:r>
                      <a:r>
                        <a:rPr sz="11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WOMACK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59th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Street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Lowder,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Cristina,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60985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2025-CVG-017212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Latovah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Tye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Lumarex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Holdings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Lowder,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Cristina,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60985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2025-CVG-017213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Amber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Hughes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7722" y="244855"/>
            <a:ext cx="684149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02130" marR="5080" indent="-1790064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Georgia"/>
                <a:cs typeface="Georgia"/>
              </a:rPr>
              <a:t>Administrative</a:t>
            </a:r>
            <a:r>
              <a:rPr sz="1600" b="1" spc="-5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Judge,</a:t>
            </a:r>
            <a:r>
              <a:rPr sz="1600" b="1" spc="-4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Housing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Division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-</a:t>
            </a:r>
            <a:r>
              <a:rPr sz="1600" b="1" spc="32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3rd</a:t>
            </a:r>
            <a:r>
              <a:rPr sz="1600" b="1" spc="-5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Floor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Courtroom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spc="-50" dirty="0">
                <a:latin typeface="Georgia"/>
                <a:cs typeface="Georgia"/>
              </a:rPr>
              <a:t>A </a:t>
            </a:r>
            <a:r>
              <a:rPr sz="1600" b="1" dirty="0">
                <a:latin typeface="Georgia"/>
                <a:cs typeface="Georgia"/>
              </a:rPr>
              <a:t>Thursday,</a:t>
            </a:r>
            <a:r>
              <a:rPr sz="1600" b="1" spc="30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December</a:t>
            </a:r>
            <a:r>
              <a:rPr sz="1600" b="1" spc="-6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04,</a:t>
            </a:r>
            <a:r>
              <a:rPr sz="1600" b="1" spc="-60" dirty="0">
                <a:latin typeface="Georgia"/>
                <a:cs typeface="Georgia"/>
              </a:rPr>
              <a:t> </a:t>
            </a:r>
            <a:r>
              <a:rPr sz="1600" b="1" spc="-20" dirty="0">
                <a:latin typeface="Georgia"/>
                <a:cs typeface="Georgia"/>
              </a:rPr>
              <a:t>2025</a:t>
            </a:r>
            <a:endParaRPr sz="1600">
              <a:latin typeface="Georgia"/>
              <a:cs typeface="Georgi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14297"/>
          <a:ext cx="9013190" cy="58102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39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71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41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72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Ammar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Taweel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8364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836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Lowder,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Cristina,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2025-CVG-017214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Amaris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Hightower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836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423285" algn="l"/>
                          <a:tab pos="6831330" algn="l"/>
                        </a:tabLst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C-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Town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Villas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60"/>
                        </a:spcBef>
                        <a:tabLst>
                          <a:tab pos="3423285" algn="l"/>
                          <a:tab pos="5439410" algn="l"/>
                          <a:tab pos="6831330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Gordon,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Loren,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38888" dirty="0">
                          <a:latin typeface="Georgia"/>
                          <a:cs typeface="Georgia"/>
                        </a:rPr>
                        <a:t>2025-CVG-017226</a:t>
                      </a:r>
                      <a:r>
                        <a:rPr sz="1500" baseline="-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342328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Shanayla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Wright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1845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423285" algn="l"/>
                          <a:tab pos="6831330" algn="l"/>
                        </a:tabLst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C-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Town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Villas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59"/>
                        </a:spcBef>
                        <a:tabLst>
                          <a:tab pos="3423285" algn="l"/>
                          <a:tab pos="5439410" algn="l"/>
                          <a:tab pos="6831330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Gordon,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Loren,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38888" dirty="0">
                          <a:latin typeface="Georgia"/>
                          <a:cs typeface="Georgia"/>
                        </a:rPr>
                        <a:t>2025-CVG-017227</a:t>
                      </a:r>
                      <a:r>
                        <a:rPr sz="1500" baseline="-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342328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Cobra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Sparks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91845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423285" algn="l"/>
                          <a:tab pos="6831330" algn="l"/>
                        </a:tabLst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C-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Town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Villas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60"/>
                        </a:spcBef>
                        <a:tabLst>
                          <a:tab pos="3423285" algn="l"/>
                          <a:tab pos="5439410" algn="l"/>
                          <a:tab pos="6831330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Gordon,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Loren,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38888" dirty="0">
                          <a:latin typeface="Georgia"/>
                          <a:cs typeface="Georgia"/>
                        </a:rPr>
                        <a:t>2025-CVG-017229</a:t>
                      </a:r>
                      <a:r>
                        <a:rPr sz="1500" baseline="-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3423285" algn="l"/>
                        </a:tabLst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Diana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Muniz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92480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423285" algn="l"/>
                          <a:tab pos="6831330" algn="l"/>
                        </a:tabLst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C-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Town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Villas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60"/>
                        </a:spcBef>
                        <a:tabLst>
                          <a:tab pos="3423285" algn="l"/>
                          <a:tab pos="5439410" algn="l"/>
                          <a:tab pos="6831330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Gordon,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Loren,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38888" dirty="0">
                          <a:latin typeface="Georgia"/>
                          <a:cs typeface="Georgia"/>
                        </a:rPr>
                        <a:t>2025-CVG-017230</a:t>
                      </a:r>
                      <a:r>
                        <a:rPr sz="1500" baseline="-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3423285" algn="l"/>
                        </a:tabLst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Francheska</a:t>
                      </a:r>
                      <a:r>
                        <a:rPr sz="1000" spc="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Rivera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791845">
                <a:tc gridSpan="4"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423285" algn="l"/>
                          <a:tab pos="6831330" algn="l"/>
                        </a:tabLst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Haurltz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Derisma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60"/>
                        </a:spcBef>
                        <a:tabLst>
                          <a:tab pos="3423285" algn="l"/>
                          <a:tab pos="5439410" algn="l"/>
                          <a:tab pos="6831330" algn="l"/>
                        </a:tabLst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Rieke,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500" spc="-15" baseline="-38888" dirty="0">
                          <a:latin typeface="Georgia"/>
                          <a:cs typeface="Georgia"/>
                        </a:rPr>
                        <a:t>2025-CVG-017253</a:t>
                      </a:r>
                      <a:r>
                        <a:rPr sz="1500" baseline="-38888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3423285" algn="l"/>
                        </a:tabLst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Jerameyontai</a:t>
                      </a:r>
                      <a:r>
                        <a:rPr sz="1000" spc="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Eggleton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	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722234" cy="58515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67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37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6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66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Jesus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Nebot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18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2025-CVG-016920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18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Monifah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Dorrough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Inspired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Living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Realty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18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2025-CVG-016926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18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Zackarie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Foss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Aapk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Construction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18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Mulvaney,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Christopher,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2025-CVG-016965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18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Jasmine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Rice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Lockbox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Realty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18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Mulvaney,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Christopher,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2025-CVG-016966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18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Juanisha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Williams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112395">
                        <a:lnSpc>
                          <a:spcPct val="104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AAPK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180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Mulvaney,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Christopher,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2025-CVG-016969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18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Nevaeh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Singleton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Charles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Ficklin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18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McGowan,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Harvey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2025-CVG-016971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18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399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Robyn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Scott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7722" y="244855"/>
            <a:ext cx="684149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02130" marR="5080" indent="-1790064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Georgia"/>
                <a:cs typeface="Georgia"/>
              </a:rPr>
              <a:t>Administrative</a:t>
            </a:r>
            <a:r>
              <a:rPr sz="1600" b="1" spc="-5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Judge,</a:t>
            </a:r>
            <a:r>
              <a:rPr sz="1600" b="1" spc="-4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Housing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Division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-</a:t>
            </a:r>
            <a:r>
              <a:rPr sz="1600" b="1" spc="32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3rd</a:t>
            </a:r>
            <a:r>
              <a:rPr sz="1600" b="1" spc="-5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Floor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Courtroom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spc="-50" dirty="0">
                <a:latin typeface="Georgia"/>
                <a:cs typeface="Georgia"/>
              </a:rPr>
              <a:t>A </a:t>
            </a:r>
            <a:r>
              <a:rPr sz="1600" b="1" dirty="0">
                <a:latin typeface="Georgia"/>
                <a:cs typeface="Georgia"/>
              </a:rPr>
              <a:t>Thursday,</a:t>
            </a:r>
            <a:r>
              <a:rPr sz="1600" b="1" spc="30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December</a:t>
            </a:r>
            <a:r>
              <a:rPr sz="1600" b="1" spc="-6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04,</a:t>
            </a:r>
            <a:r>
              <a:rPr sz="1600" b="1" spc="-60" dirty="0">
                <a:latin typeface="Georgia"/>
                <a:cs typeface="Georgia"/>
              </a:rPr>
              <a:t> </a:t>
            </a:r>
            <a:r>
              <a:rPr sz="1600" b="1" spc="-20" dirty="0">
                <a:latin typeface="Georgia"/>
                <a:cs typeface="Georgia"/>
              </a:rPr>
              <a:t>2025</a:t>
            </a:r>
            <a:endParaRPr sz="1600">
              <a:latin typeface="Georgia"/>
              <a:cs typeface="Georgi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14297"/>
          <a:ext cx="9013190" cy="58089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695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6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4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4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Jay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Dwarkadhish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376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376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Rieke,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2025-CVG-017254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Joesph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Angeli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376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Jai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Vihodma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376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376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Rieke,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2025-CVG-017256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Kelly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Adkins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376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Jai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Bholenath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376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376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Rieke,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2025-CVG-017257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Rebecca Bradshaw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376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LMT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INC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376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376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Rieke,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2025-CVG-017258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Rivera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376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LMT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INC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376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376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Rieke,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2025-CVG-017259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Rivera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376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Saimir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Mema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376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376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Rieke,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2025-CVG-017260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Taylor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Kay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376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7722" y="244855"/>
            <a:ext cx="684149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02130" marR="5080" indent="-1790064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Georgia"/>
                <a:cs typeface="Georgia"/>
              </a:rPr>
              <a:t>Administrative</a:t>
            </a:r>
            <a:r>
              <a:rPr sz="1600" b="1" spc="-5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Judge,</a:t>
            </a:r>
            <a:r>
              <a:rPr sz="1600" b="1" spc="-4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Housing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Division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-</a:t>
            </a:r>
            <a:r>
              <a:rPr sz="1600" b="1" spc="32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3rd</a:t>
            </a:r>
            <a:r>
              <a:rPr sz="1600" b="1" spc="-5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Floor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Courtroom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spc="-50" dirty="0">
                <a:latin typeface="Georgia"/>
                <a:cs typeface="Georgia"/>
              </a:rPr>
              <a:t>A </a:t>
            </a:r>
            <a:r>
              <a:rPr sz="1600" b="1" dirty="0">
                <a:latin typeface="Georgia"/>
                <a:cs typeface="Georgia"/>
              </a:rPr>
              <a:t>Thursday,</a:t>
            </a:r>
            <a:r>
              <a:rPr sz="1600" b="1" spc="30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December</a:t>
            </a:r>
            <a:r>
              <a:rPr sz="1600" b="1" spc="-6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04,</a:t>
            </a:r>
            <a:r>
              <a:rPr sz="1600" b="1" spc="-60" dirty="0">
                <a:latin typeface="Georgia"/>
                <a:cs typeface="Georgia"/>
              </a:rPr>
              <a:t> </a:t>
            </a:r>
            <a:r>
              <a:rPr sz="1600" b="1" spc="-20" dirty="0">
                <a:latin typeface="Georgia"/>
                <a:cs typeface="Georgia"/>
              </a:rPr>
              <a:t>2025</a:t>
            </a:r>
            <a:endParaRPr sz="1600">
              <a:latin typeface="Georgia"/>
              <a:cs typeface="Georgi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14297"/>
          <a:ext cx="9013190" cy="58673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12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4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43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5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Hani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Muntaser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Rieke,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2025-CVG-017261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Jane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Devinir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Cleveland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Perpetual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Income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&amp;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Reinvestment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Fund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Rieke,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R="168910" algn="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2025-CVG-017263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239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Kimberly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Thomas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Cleveland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Perpetual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Income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&amp;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Reinvestment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Fund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Rieke,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R="167640" algn="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2025-CVG-017264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239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54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Mary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Pederi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1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AM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FIRST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spc="-20" dirty="0">
                          <a:latin typeface="Georgia"/>
                          <a:cs typeface="Georgia"/>
                        </a:rPr>
                        <a:t>CAUSE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MAG.</a:t>
                      </a:r>
                      <a:r>
                        <a:rPr sz="11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LAWSON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Franklyn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Guido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2025-CVG-017248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Thomas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Swartz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1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AM</a:t>
                      </a:r>
                      <a:r>
                        <a:rPr sz="11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STATUSES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MAG.</a:t>
                      </a:r>
                      <a:r>
                        <a:rPr sz="11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PHILLIPS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Quinn</a:t>
                      </a:r>
                      <a:r>
                        <a:rPr sz="1000" spc="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Property</a:t>
                      </a:r>
                      <a:r>
                        <a:rPr sz="1000" spc="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2025-CVG-012678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Ciarra</a:t>
                      </a:r>
                      <a:r>
                        <a:rPr sz="1000" spc="-3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Bell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78206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Bindokas,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Bradley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Henrietta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Homes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Cleveland</a:t>
                      </a:r>
                      <a:r>
                        <a:rPr sz="1000" spc="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LP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O'Malley,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P,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2025-CVG-014107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Soncirae</a:t>
                      </a:r>
                      <a:r>
                        <a:rPr sz="1000" spc="-5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Foster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78206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Mackay,</a:t>
                      </a:r>
                      <a:r>
                        <a:rPr sz="1000" spc="-4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Morgan</a:t>
                      </a:r>
                      <a:r>
                        <a:rPr sz="1000" spc="-3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R,</a:t>
                      </a:r>
                      <a:r>
                        <a:rPr sz="1000" spc="-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7722" y="244855"/>
            <a:ext cx="684149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02130" marR="5080" indent="-1790064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Georgia"/>
                <a:cs typeface="Georgia"/>
              </a:rPr>
              <a:t>Administrative</a:t>
            </a:r>
            <a:r>
              <a:rPr sz="1600" b="1" spc="-5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Judge,</a:t>
            </a:r>
            <a:r>
              <a:rPr sz="1600" b="1" spc="-4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Housing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Division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-</a:t>
            </a:r>
            <a:r>
              <a:rPr sz="1600" b="1" spc="32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3rd</a:t>
            </a:r>
            <a:r>
              <a:rPr sz="1600" b="1" spc="-5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Floor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Courtroom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spc="-50" dirty="0">
                <a:latin typeface="Georgia"/>
                <a:cs typeface="Georgia"/>
              </a:rPr>
              <a:t>A </a:t>
            </a:r>
            <a:r>
              <a:rPr sz="1600" b="1" dirty="0">
                <a:latin typeface="Georgia"/>
                <a:cs typeface="Georgia"/>
              </a:rPr>
              <a:t>Thursday,</a:t>
            </a:r>
            <a:r>
              <a:rPr sz="1600" b="1" spc="30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December</a:t>
            </a:r>
            <a:r>
              <a:rPr sz="1600" b="1" spc="-6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04,</a:t>
            </a:r>
            <a:r>
              <a:rPr sz="1600" b="1" spc="-60" dirty="0">
                <a:latin typeface="Georgia"/>
                <a:cs typeface="Georgia"/>
              </a:rPr>
              <a:t> </a:t>
            </a:r>
            <a:r>
              <a:rPr sz="1600" b="1" spc="-20" dirty="0">
                <a:latin typeface="Georgia"/>
                <a:cs typeface="Georgia"/>
              </a:rPr>
              <a:t>2025</a:t>
            </a:r>
            <a:endParaRPr sz="1600">
              <a:latin typeface="Georgia"/>
              <a:cs typeface="Georgi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14297"/>
          <a:ext cx="9013190" cy="57899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4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00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07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Harmandeep</a:t>
                      </a:r>
                      <a:r>
                        <a:rPr sz="1000" spc="-3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Uppal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6508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6508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Horton,</a:t>
                      </a:r>
                      <a:r>
                        <a:rPr sz="1000" spc="-5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Brett</a:t>
                      </a:r>
                      <a:r>
                        <a:rPr sz="1000" spc="-3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E,</a:t>
                      </a:r>
                      <a:r>
                        <a:rPr sz="1000" spc="-4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2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Aaron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Greenshields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6508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2025-CVG-015184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95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6508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Harrell,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Ryan</a:t>
                      </a:r>
                      <a:r>
                        <a:rPr sz="1000" spc="-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6508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Harrell,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Ryan</a:t>
                      </a:r>
                      <a:r>
                        <a:rPr sz="1000" spc="-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Rocco's</a:t>
                      </a:r>
                      <a:r>
                        <a:rPr sz="1000" spc="-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Homes</a:t>
                      </a:r>
                      <a:r>
                        <a:rPr sz="1000" spc="-4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6508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6508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Allain,</a:t>
                      </a:r>
                      <a:r>
                        <a:rPr sz="1000" spc="-3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Eric,</a:t>
                      </a:r>
                      <a:r>
                        <a:rPr sz="1000" spc="-3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2025-CVG-015807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Charonna</a:t>
                      </a:r>
                      <a:r>
                        <a:rPr sz="1000" spc="-5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Davise</a:t>
                      </a:r>
                      <a:r>
                        <a:rPr sz="1000" spc="-4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6508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Salim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(Aka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Sam)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Hasrouni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6508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6508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Schurowliew,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Val,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2025-CVG-015996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Tiawann</a:t>
                      </a:r>
                      <a:r>
                        <a:rPr sz="1000" spc="-3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Bouyer</a:t>
                      </a:r>
                      <a:r>
                        <a:rPr sz="1000" spc="-3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6508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Evernest</a:t>
                      </a:r>
                      <a:r>
                        <a:rPr sz="1000" spc="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Holdings,</a:t>
                      </a:r>
                      <a:r>
                        <a:rPr sz="1000" spc="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6508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6508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Allain,</a:t>
                      </a:r>
                      <a:r>
                        <a:rPr sz="1000" spc="-3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Eric,</a:t>
                      </a:r>
                      <a:r>
                        <a:rPr sz="1000" spc="-3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2025-CVG-016064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Rishawn</a:t>
                      </a:r>
                      <a:r>
                        <a:rPr sz="1000" spc="-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Jason</a:t>
                      </a:r>
                      <a:r>
                        <a:rPr sz="1000" spc="-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6508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Famicos</a:t>
                      </a:r>
                      <a:r>
                        <a:rPr sz="1000" spc="-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Foundation</a:t>
                      </a:r>
                      <a:r>
                        <a:rPr sz="1000" spc="-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UT 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LP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6508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6508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O'Malley,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P,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2025-CVG-016477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95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Henry</a:t>
                      </a:r>
                      <a:r>
                        <a:rPr sz="1000" spc="-5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Hill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6508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95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Erik</a:t>
                      </a:r>
                      <a:r>
                        <a:rPr sz="1000" spc="-3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J.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&amp;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Tamra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R.B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Gaspar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Triustees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6508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6508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2025-CVG-016511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Maxwell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6508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7722" y="244855"/>
            <a:ext cx="684149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02130" marR="5080" indent="-1790064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Georgia"/>
                <a:cs typeface="Georgia"/>
              </a:rPr>
              <a:t>Administrative</a:t>
            </a:r>
            <a:r>
              <a:rPr sz="1600" b="1" spc="-5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Judge,</a:t>
            </a:r>
            <a:r>
              <a:rPr sz="1600" b="1" spc="-4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Housing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Division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-</a:t>
            </a:r>
            <a:r>
              <a:rPr sz="1600" b="1" spc="32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3rd</a:t>
            </a:r>
            <a:r>
              <a:rPr sz="1600" b="1" spc="-5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Floor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Courtroom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spc="-50" dirty="0">
                <a:latin typeface="Georgia"/>
                <a:cs typeface="Georgia"/>
              </a:rPr>
              <a:t>A </a:t>
            </a:r>
            <a:r>
              <a:rPr sz="1600" b="1" dirty="0">
                <a:latin typeface="Georgia"/>
                <a:cs typeface="Georgia"/>
              </a:rPr>
              <a:t>Thursday,</a:t>
            </a:r>
            <a:r>
              <a:rPr sz="1600" b="1" spc="30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December</a:t>
            </a:r>
            <a:r>
              <a:rPr sz="1600" b="1" spc="-6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04,</a:t>
            </a:r>
            <a:r>
              <a:rPr sz="1600" b="1" spc="-60" dirty="0">
                <a:latin typeface="Georgia"/>
                <a:cs typeface="Georgia"/>
              </a:rPr>
              <a:t> </a:t>
            </a:r>
            <a:r>
              <a:rPr sz="1600" b="1" spc="-20" dirty="0">
                <a:latin typeface="Georgia"/>
                <a:cs typeface="Georgia"/>
              </a:rPr>
              <a:t>2025</a:t>
            </a:r>
            <a:endParaRPr sz="1600">
              <a:latin typeface="Georgia"/>
              <a:cs typeface="Georgi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14297"/>
          <a:ext cx="9013190" cy="58077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64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2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82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AIY</a:t>
                      </a:r>
                      <a:r>
                        <a:rPr sz="1000" spc="-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PROPERTIES,</a:t>
                      </a:r>
                      <a:r>
                        <a:rPr sz="1000" spc="-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INC.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91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91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M.,</a:t>
                      </a:r>
                      <a:r>
                        <a:rPr sz="1000" spc="-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2025-CVG-016512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John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Robinson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91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Niki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Bogeas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91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91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BOULAS,</a:t>
                      </a:r>
                      <a:r>
                        <a:rPr sz="1000" spc="-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2025-CVG-016627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Samantha</a:t>
                      </a:r>
                      <a:r>
                        <a:rPr sz="1000" spc="-3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Morvin-Congeni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 marL="4591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782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PM</a:t>
                      </a:r>
                      <a:r>
                        <a:rPr sz="11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SETTLEMENT</a:t>
                      </a:r>
                      <a:r>
                        <a:rPr sz="11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CONFERENCE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1524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ADR</a:t>
                      </a:r>
                      <a:r>
                        <a:rPr sz="11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SPECIALIST</a:t>
                      </a:r>
                      <a:r>
                        <a:rPr sz="11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SAYERS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Cuyahoga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Metropolitan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Authority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4591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Settlement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Conference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4591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Primes,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Marlon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E39ED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2025-CVG-007678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Alfonzo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Russell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4591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1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dirty="0">
                          <a:latin typeface="Georgia"/>
                          <a:cs typeface="Georgia"/>
                        </a:rPr>
                        <a:t>PM</a:t>
                      </a:r>
                      <a:r>
                        <a:rPr sz="11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spc="-10" dirty="0">
                          <a:latin typeface="Georgia"/>
                          <a:cs typeface="Georgia"/>
                        </a:rPr>
                        <a:t>DEFAULTS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dirty="0">
                          <a:latin typeface="Georgia"/>
                          <a:cs typeface="Georgia"/>
                        </a:rPr>
                        <a:t>COURTROOM</a:t>
                      </a:r>
                      <a:r>
                        <a:rPr sz="11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100" spc="-25" dirty="0">
                          <a:latin typeface="Georgia"/>
                          <a:cs typeface="Georgia"/>
                        </a:rPr>
                        <a:t>3A</a:t>
                      </a:r>
                      <a:endParaRPr sz="1100">
                        <a:latin typeface="Georgia"/>
                        <a:cs typeface="Georgia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Starr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Sherman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591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2025-CVG-010675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Tina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McDonald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591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591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Tomino,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Joseph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Romey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Coles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591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591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Lowder,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Cristina,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2025-CVG-011544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Glenn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591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Julio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Martinez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591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2025-CVG-013634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Juan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Martinez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591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591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Harrell,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Ryan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7722" y="244855"/>
            <a:ext cx="684149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02130" marR="5080" indent="-1790064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Georgia"/>
                <a:cs typeface="Georgia"/>
              </a:rPr>
              <a:t>Administrative</a:t>
            </a:r>
            <a:r>
              <a:rPr sz="1600" b="1" spc="-5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Judge,</a:t>
            </a:r>
            <a:r>
              <a:rPr sz="1600" b="1" spc="-4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Housing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Division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-</a:t>
            </a:r>
            <a:r>
              <a:rPr sz="1600" b="1" spc="32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3rd</a:t>
            </a:r>
            <a:r>
              <a:rPr sz="1600" b="1" spc="-5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Floor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Courtroom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spc="-50" dirty="0">
                <a:latin typeface="Georgia"/>
                <a:cs typeface="Georgia"/>
              </a:rPr>
              <a:t>A </a:t>
            </a:r>
            <a:r>
              <a:rPr sz="1600" b="1" dirty="0">
                <a:latin typeface="Georgia"/>
                <a:cs typeface="Georgia"/>
              </a:rPr>
              <a:t>Thursday,</a:t>
            </a:r>
            <a:r>
              <a:rPr sz="1600" b="1" spc="30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December</a:t>
            </a:r>
            <a:r>
              <a:rPr sz="1600" b="1" spc="-6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04,</a:t>
            </a:r>
            <a:r>
              <a:rPr sz="1600" b="1" spc="-60" dirty="0">
                <a:latin typeface="Georgia"/>
                <a:cs typeface="Georgia"/>
              </a:rPr>
              <a:t> </a:t>
            </a:r>
            <a:r>
              <a:rPr sz="1600" b="1" spc="-20" dirty="0">
                <a:latin typeface="Georgia"/>
                <a:cs typeface="Georgia"/>
              </a:rPr>
              <a:t>2025</a:t>
            </a:r>
            <a:endParaRPr sz="1600">
              <a:latin typeface="Georgia"/>
              <a:cs typeface="Georgi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14297"/>
          <a:ext cx="9013190" cy="58089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95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09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06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0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Keller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Williams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Chervenic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Realty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273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273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Loepp,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Thomas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2025-CVG-014357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Carolyn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Stallworth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273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Realm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Solutions,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273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273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Lowder,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Cristina,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2025-CVG-014499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Latashia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Bobbitt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273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Properties,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273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273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Lowder,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Cristina,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2025-CVG-014531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Jekori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Monai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273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Paul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Podnar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273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2025-CVG-015374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Danielle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Dangerfield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273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SRS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&amp;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Properties,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273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273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Rieke,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2025-CVG-015400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Nadia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Rodriguez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273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Daniel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Krohmer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273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2025-CVG-015408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Timothy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Shores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273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7722" y="244855"/>
            <a:ext cx="684149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02130" marR="5080" indent="-1790064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Georgia"/>
                <a:cs typeface="Georgia"/>
              </a:rPr>
              <a:t>Administrative</a:t>
            </a:r>
            <a:r>
              <a:rPr sz="1600" b="1" spc="-5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Judge,</a:t>
            </a:r>
            <a:r>
              <a:rPr sz="1600" b="1" spc="-4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Housing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Division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-</a:t>
            </a:r>
            <a:r>
              <a:rPr sz="1600" b="1" spc="32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3rd</a:t>
            </a:r>
            <a:r>
              <a:rPr sz="1600" b="1" spc="-5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Floor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Courtroom</a:t>
            </a:r>
            <a:r>
              <a:rPr sz="1600" b="1" spc="-45" dirty="0">
                <a:latin typeface="Georgia"/>
                <a:cs typeface="Georgia"/>
              </a:rPr>
              <a:t> </a:t>
            </a:r>
            <a:r>
              <a:rPr sz="1600" b="1" spc="-50" dirty="0">
                <a:latin typeface="Georgia"/>
                <a:cs typeface="Georgia"/>
              </a:rPr>
              <a:t>A </a:t>
            </a:r>
            <a:r>
              <a:rPr sz="1600" b="1" dirty="0">
                <a:latin typeface="Georgia"/>
                <a:cs typeface="Georgia"/>
              </a:rPr>
              <a:t>Thursday,</a:t>
            </a:r>
            <a:r>
              <a:rPr sz="1600" b="1" spc="30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December</a:t>
            </a:r>
            <a:r>
              <a:rPr sz="1600" b="1" spc="-60" dirty="0">
                <a:latin typeface="Georgia"/>
                <a:cs typeface="Georgia"/>
              </a:rPr>
              <a:t> </a:t>
            </a:r>
            <a:r>
              <a:rPr sz="1600" b="1" dirty="0">
                <a:latin typeface="Georgia"/>
                <a:cs typeface="Georgia"/>
              </a:rPr>
              <a:t>04,</a:t>
            </a:r>
            <a:r>
              <a:rPr sz="1600" b="1" spc="-60" dirty="0">
                <a:latin typeface="Georgia"/>
                <a:cs typeface="Georgia"/>
              </a:rPr>
              <a:t> </a:t>
            </a:r>
            <a:r>
              <a:rPr sz="1600" b="1" spc="-20" dirty="0">
                <a:latin typeface="Georgia"/>
                <a:cs typeface="Georgia"/>
              </a:rPr>
              <a:t>2025</a:t>
            </a:r>
            <a:endParaRPr sz="1600">
              <a:latin typeface="Georgia"/>
              <a:cs typeface="Georgi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14297"/>
          <a:ext cx="9013190" cy="2798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98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8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7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26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Daniel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Krohmer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245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2025-CVG-015409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Bruce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Hackett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245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MWH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Capital,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245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245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Wilson,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Arleesha,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2025-CVG-015410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Amarni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Hamilton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245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Daniya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Beasley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245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Money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Only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2025-CVH-011334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5875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Meeks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Property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245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314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73608"/>
          <a:ext cx="8315325" cy="62109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5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6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37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5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1930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b="1" spc="-10" dirty="0">
                          <a:latin typeface="Georgia"/>
                          <a:cs typeface="Georgia"/>
                        </a:rPr>
                        <a:t>Plaintiff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000" b="1" spc="-10" dirty="0">
                          <a:latin typeface="Georgia"/>
                          <a:cs typeface="Georgia"/>
                        </a:rPr>
                        <a:t>Attorney(s)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13664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000" b="1" dirty="0">
                          <a:latin typeface="Georgia"/>
                          <a:cs typeface="Georgia"/>
                        </a:rPr>
                        <a:t>Case</a:t>
                      </a:r>
                      <a:r>
                        <a:rPr sz="1000" b="1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b="1" spc="-10" dirty="0">
                          <a:latin typeface="Georgia"/>
                          <a:cs typeface="Georgia"/>
                        </a:rPr>
                        <a:t>Number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13664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4224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b="1" spc="-10" dirty="0">
                          <a:latin typeface="Georgia"/>
                          <a:cs typeface="Georgia"/>
                        </a:rPr>
                        <a:t>Hearing</a:t>
                      </a:r>
                      <a:r>
                        <a:rPr sz="1000" b="1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b="1" spc="-10" dirty="0">
                          <a:latin typeface="Georgia"/>
                          <a:cs typeface="Georgia"/>
                        </a:rPr>
                        <a:t>Scheduled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77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21310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000" b="1" dirty="0">
                          <a:latin typeface="Georgia"/>
                          <a:cs typeface="Georgia"/>
                        </a:rPr>
                        <a:t>Case</a:t>
                      </a:r>
                      <a:r>
                        <a:rPr sz="1000" b="1" spc="-6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b="1" spc="-10" dirty="0">
                          <a:latin typeface="Georgia"/>
                          <a:cs typeface="Georgia"/>
                        </a:rPr>
                        <a:t>Status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13664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00" b="1" spc="-10" dirty="0">
                          <a:latin typeface="Georgia"/>
                          <a:cs typeface="Georgia"/>
                        </a:rPr>
                        <a:t>Defendant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841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13664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13664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422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00" b="1" spc="-20" dirty="0">
                          <a:latin typeface="Georgia"/>
                          <a:cs typeface="Georgia"/>
                        </a:rPr>
                        <a:t>Time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841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13664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9:00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0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First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Cause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Split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(1/2)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spc="-45" dirty="0">
                          <a:latin typeface="Calibri"/>
                          <a:cs typeface="Calibri"/>
                        </a:rPr>
                        <a:t>Mag.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Kulcsar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Bryant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Property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Edelstein,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Robert,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524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2025-CVG-016625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486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70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Linda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Burdette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The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Lord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of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Land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Gonakis,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Jr,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Spiros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524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2025-CVG-017273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486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70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Brianna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Rolfe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99109">
                <a:tc>
                  <a:txBody>
                    <a:bodyPr/>
                    <a:lstStyle/>
                    <a:p>
                      <a:pPr marL="25400" marR="88265">
                        <a:lnSpc>
                          <a:spcPct val="104000"/>
                        </a:lnSpc>
                        <a:spcBef>
                          <a:spcPts val="6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Euclid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Beach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Preservation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Owner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18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715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6954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509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Immormino,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Mark,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509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2025-CVG-017274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271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509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3486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271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2768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Leonard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Westbrook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810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810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Warriors Investment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LLC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7655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Immonen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III,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Allan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5244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2025-CVG-017275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4861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Hattie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Henderson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79704"/>
          <a:ext cx="8315325" cy="6294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5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16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33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5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33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574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109">
                <a:tc>
                  <a:txBody>
                    <a:bodyPr/>
                    <a:lstStyle/>
                    <a:p>
                      <a:pPr marL="25400" marR="88900">
                        <a:lnSpc>
                          <a:spcPct val="104000"/>
                        </a:lnSpc>
                        <a:spcBef>
                          <a:spcPts val="6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Euclid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Beach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Preservation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Owner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18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652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938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509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Immormino,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Mark,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509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2025-CVG-017276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271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509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271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768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Sherman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Ledwell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74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74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09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109">
                <a:tc>
                  <a:txBody>
                    <a:bodyPr/>
                    <a:lstStyle/>
                    <a:p>
                      <a:pPr marL="25400" marR="88900">
                        <a:lnSpc>
                          <a:spcPct val="104000"/>
                        </a:lnSpc>
                        <a:spcBef>
                          <a:spcPts val="6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Euclid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Beach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Preservation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Owner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18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652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938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509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Immormino,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Mark,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509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2025-CVG-017277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271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509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271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768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Demetrius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Estell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74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74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9109">
                <a:tc>
                  <a:txBody>
                    <a:bodyPr/>
                    <a:lstStyle/>
                    <a:p>
                      <a:pPr marL="25400" marR="88900">
                        <a:lnSpc>
                          <a:spcPct val="104000"/>
                        </a:lnSpc>
                        <a:spcBef>
                          <a:spcPts val="6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Euclid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Beach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Preservation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Owner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18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652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938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509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Immormino,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Mark,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509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2025-CVG-017278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271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509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271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2768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Sylvia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Mckissick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810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810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99109">
                <a:tc>
                  <a:txBody>
                    <a:bodyPr/>
                    <a:lstStyle/>
                    <a:p>
                      <a:pPr marL="25400" marR="191770">
                        <a:lnSpc>
                          <a:spcPct val="104000"/>
                        </a:lnSpc>
                        <a:spcBef>
                          <a:spcPts val="6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Powerhouse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Investment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Group,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18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652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938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572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Immonen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III,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Allan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572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2025-CVG-017279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334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572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3345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52768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Tenise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Lazar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74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74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97991"/>
          <a:ext cx="8315325" cy="63741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8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8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9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92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40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574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109">
                <a:tc>
                  <a:txBody>
                    <a:bodyPr/>
                    <a:lstStyle/>
                    <a:p>
                      <a:pPr marL="25400" marR="199390">
                        <a:lnSpc>
                          <a:spcPct val="104000"/>
                        </a:lnSpc>
                        <a:spcBef>
                          <a:spcPts val="65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Community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Remodeling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Group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18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0350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303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509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Immonen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III,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Allan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509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2025-CVG-017280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271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509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271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768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DeAllen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Stone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74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747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Ray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Court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Properties,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Immonen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III,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Allan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12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2025-CVG-017291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565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Mariah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Scott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 marR="95885">
                        <a:lnSpc>
                          <a:spcPct val="1042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The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Abel-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Bishop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&amp;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Clarke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Realty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Co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2025-CVG-017304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98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985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Lashawne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Terry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 marR="95885">
                        <a:lnSpc>
                          <a:spcPct val="104000"/>
                        </a:lnSpc>
                        <a:spcBef>
                          <a:spcPts val="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The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Abel-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Bishop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&amp;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Clarke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Realty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Co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2025-CVG-017305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98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985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Tiana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Acre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CHN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 Partners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655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127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2025-CVG-017307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5656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51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Erika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Campbell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97991"/>
          <a:ext cx="8315325" cy="6226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25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14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86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33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6215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09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CHN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Housing Partners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2025-CVG-017308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565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70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June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Everett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&amp;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Management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2025-CVG-017311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747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747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Galathia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Fortune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&amp;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Management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2025-CVG-017312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810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8105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Carrie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Bonfiglio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marL="25400" marR="60960">
                        <a:lnSpc>
                          <a:spcPct val="104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Realty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Now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Inc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2025-CVG-017313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98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985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Taylor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marL="25400" marR="60960">
                        <a:lnSpc>
                          <a:spcPct val="104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Realty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Now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Inc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2025-CVG-017316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98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985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Janelle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Hill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2725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56969"/>
          <a:ext cx="7722234" cy="58077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3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7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57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7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510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Geraldine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James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Bralliar,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Thomas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2025-CVG-016972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Tameka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Comer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Blu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Door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Living</a:t>
                      </a:r>
                      <a:r>
                        <a:rPr sz="1000" spc="18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Royer,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Charles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P.,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2025-CVG-017010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Mitchell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Zarling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JDH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Capital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Petropouleas,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Jim,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2025-CVG-017038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Alaysia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Morton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86360">
                        <a:lnSpc>
                          <a:spcPct val="104000"/>
                        </a:lnSpc>
                        <a:spcBef>
                          <a:spcPts val="4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Everfree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Legacy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Group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et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7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Petropouleas,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Jim,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2025-CVG-017039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Dejere Taylor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ACS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Realty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INC.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Petropouleas,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Jim,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2025-CVG-017040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Rebecca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Stewart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60007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73608"/>
          <a:ext cx="8315325" cy="62420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25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88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05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27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pPr marL="25400" marR="60960">
                        <a:lnSpc>
                          <a:spcPct val="1042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Realty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Now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Inc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2025-CVG-017317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98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985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Dymond</a:t>
                      </a:r>
                      <a:r>
                        <a:rPr sz="1000" spc="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McRae-Bishop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Overland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Properties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2025-CVG-017318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565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Marie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Long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Overland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Properties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2025-CVG-017319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747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747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Brandon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Rhodes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Winton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Carter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2025-CVG-017320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810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8105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Pamela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Scaife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Winton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Carter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2025-CVG-017321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565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Kathy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Pauletta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336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73608"/>
          <a:ext cx="8315325" cy="61607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92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63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76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17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27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Fischer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Asset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Management,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LLC,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Lisa S,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2025-CVG-017323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Trent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Dunning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Fischer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Asset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Management,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LLC,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Lisa S,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2025-CVG-017325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Marae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Hill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Fischer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Asset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Management,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LLC,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Lisa S,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2025-CVG-017326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Terina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Richardson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Fischer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Asset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Management,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LLC,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Lisa S,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2025-CVG-017327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Jada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Gromofsky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Fischer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Asset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Management,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LLC,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Lisa S,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2025-CVG-017328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Alisha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Waller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73608"/>
          <a:ext cx="8315325" cy="62223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8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65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9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05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33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Flaxilia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Investments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2025-CVG-017360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5656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Latoya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Monroe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Flaxilia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Investments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55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2025-CVG-017362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5656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Brandi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Gordon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Grandview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Pointe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Apts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2025-CVG-017363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5656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Torrez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Edwards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Woodhill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Homes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2025-CVG-017364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8105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8105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Tanaya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Frett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Ral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655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2025-CVG-017373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5656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Marketia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Jefferson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73608"/>
          <a:ext cx="8315325" cy="62801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16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9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14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92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40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Halstead-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1908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Broadview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2025-CVG-017378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5656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Andrew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Cruxton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Ac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Asset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55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2025-CVG-017379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5656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Steve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Rusnak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Java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Group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LTD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2025-CVG-017380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5656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Angela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Rowan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SRE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Services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655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G.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2025-CVG-017383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5656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Annisa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Tripp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0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AM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First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Cause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Split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(2/2)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spc="-45" dirty="0">
                          <a:latin typeface="Calibri"/>
                          <a:cs typeface="Calibri"/>
                        </a:rPr>
                        <a:t>Mag.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Womack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Stockbridge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Four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2025-CVG-017281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Shontee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Blythewood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79704"/>
          <a:ext cx="8315325" cy="63665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40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48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82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17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33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574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Stockbridge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Four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2025-CVG-017282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Aurielle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Laird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15500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Lakeshore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2025-CVG-017283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Shamire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Muhammad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3288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W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52nd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2025-CVG-017284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Hazel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Hutson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Mazari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2025-CVG-017285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Tracy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Roby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Makupson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Investment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Corp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2025-CVG-017286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Geraldine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Norris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97991"/>
          <a:ext cx="8315325" cy="63677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3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13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9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92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27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574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Nunes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Deville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2025-CVG-017287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Davetta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Boyd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Seandan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2025-CVG-017288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Antwan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Townsend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Zidenchi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Investments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2025-CVG-017289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Brianna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Gipson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Kenneth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Perz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2025-CVG-017290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Ryan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Chobody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Stockbridge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Four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2025-CVG-017292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Shontez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Newsome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2725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73608"/>
          <a:ext cx="8315325" cy="6373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9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6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73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33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Stockbridge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Four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2025-CVG-017294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Imani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Trice-Gregory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Stockbridge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Four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2025-CVG-017296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Danya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Gill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Smartlandbr50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2025-CVG-017298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Fallon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Troup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Fidelis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Real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Estate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2025-CVG-017300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Brandy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Mitchell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Two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One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2025-CVG-017301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Carrionn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Black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2725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73608"/>
          <a:ext cx="8315325" cy="6330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60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4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9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05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33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Jeff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Plyamm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2025-CVG-017302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Charlie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Weaver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Upward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&amp;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Untethered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2025-CVG-017303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Brandie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Myers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Alina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Hanci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2025-CVG-017306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Porscha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Thompson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Makupson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Investment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Corp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2025-CVG-017310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5275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Joseph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Feagins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Divine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Global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Investments,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McGaffick,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Jeffrey,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2025-CVG-017315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74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74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Donnel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Washington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2809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Van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Aken,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2025-CVG-017329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Dismissed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Jimmy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Hutchinson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97991"/>
          <a:ext cx="8315325" cy="63595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7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7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88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1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33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6215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09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995">
                <a:tc>
                  <a:txBody>
                    <a:bodyPr/>
                    <a:lstStyle/>
                    <a:p>
                      <a:pPr marL="25400" marR="271780">
                        <a:lnSpc>
                          <a:spcPct val="104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Abbe Property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&amp;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Limited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Liability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Company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24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Monroe,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John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W,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2025-CVG-017330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Annie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Bradley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09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18050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Lake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Shore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Monroe,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John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W,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2025-CVG-017331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Terry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Daniel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18050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Lake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Shore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Monroe,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John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W,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2025-CVG-017332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Tamela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Sutton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Breakwater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Apartment,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 et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2025-CVG-017361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Desiree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Brown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Lakshmi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Estate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2025-CVG-017366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Daniel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Taylor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336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73608"/>
          <a:ext cx="8315325" cy="61607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6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2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36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33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Lakshmi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Estate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2025-CVG-017367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Davhon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James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CIC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2025-CVG-017369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Erika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Biami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CIC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2025-CVG-017370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Una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Biami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The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Honey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Trust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2025-CVG-017371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Gabrielle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Smith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40995">
                <a:tc>
                  <a:txBody>
                    <a:bodyPr/>
                    <a:lstStyle/>
                    <a:p>
                      <a:pPr marL="25400" marR="107950">
                        <a:lnSpc>
                          <a:spcPct val="104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Cleveland</a:t>
                      </a:r>
                      <a:r>
                        <a:rPr sz="1000" spc="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Group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2025-CVG-017372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Casey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Michaels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7589" y="263143"/>
            <a:ext cx="5263515" cy="819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Calibri"/>
                <a:cs typeface="Calibri"/>
              </a:rPr>
              <a:t>Administrative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Judge,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Housing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Division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27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3rd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Floor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30" dirty="0">
                <a:latin typeface="Calibri"/>
                <a:cs typeface="Calibri"/>
              </a:rPr>
              <a:t>Courtroom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600">
              <a:latin typeface="Calibri"/>
              <a:cs typeface="Calibri"/>
            </a:endParaRPr>
          </a:p>
          <a:p>
            <a:pPr marR="15240" algn="ctr">
              <a:lnSpc>
                <a:spcPct val="100000"/>
              </a:lnSpc>
            </a:pPr>
            <a:r>
              <a:rPr sz="1600" b="1" spc="-35" dirty="0">
                <a:latin typeface="Calibri"/>
                <a:cs typeface="Calibri"/>
              </a:rPr>
              <a:t>Monday,</a:t>
            </a:r>
            <a:r>
              <a:rPr sz="1600" b="1" spc="9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December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01,</a:t>
            </a:r>
            <a:r>
              <a:rPr sz="1600" b="1" spc="-80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2025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1132586"/>
          <a:ext cx="7722234" cy="59105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38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4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32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1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Jusjal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Petropouleas,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Jim,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2025-CVG-017041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Richard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Taylor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Shanique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McDonald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Merkle, Aubrey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2025-CVG-017044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Jacquisha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Johnson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82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83rd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Street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Apartments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LTD.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Petropouleas,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Jim,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2025-CVG-017045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Camryn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Johnson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8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69850">
                        <a:lnSpc>
                          <a:spcPct val="104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Buckeye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Asset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Holdings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et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Petropouleas,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Jim,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R="8318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2025-CVG-017046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Amber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LittleJohn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209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341630">
                        <a:lnSpc>
                          <a:spcPct val="104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True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Freedom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Investment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Group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8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Petropouleas,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Jim,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R="9144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2025-CVG-017047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Shauntierra</a:t>
                      </a:r>
                      <a:r>
                        <a:rPr sz="1000" spc="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Levert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14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25400" marR="41910">
                        <a:lnSpc>
                          <a:spcPct val="104000"/>
                        </a:lnSpc>
                        <a:spcBef>
                          <a:spcPts val="4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Whitestone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Acquisitions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et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71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9080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Petropouleas,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Jim,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R="8318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2025-CVG-017049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89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Katherine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Valdez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73608"/>
          <a:ext cx="8315325" cy="61633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427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22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25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6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27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Craig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Stone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2025-CVG-017374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Lakishia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Robinson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Windsor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Realty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&amp;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Inc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2025-CVG-017375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Amanda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White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0995">
                <a:tc>
                  <a:txBody>
                    <a:bodyPr/>
                    <a:lstStyle/>
                    <a:p>
                      <a:pPr marL="25400" marR="173990">
                        <a:lnSpc>
                          <a:spcPct val="104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Cleveland</a:t>
                      </a:r>
                      <a:r>
                        <a:rPr sz="1000" spc="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Group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2025-CVG-017376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Patricia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Fredd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marL="25400" marR="173990">
                        <a:lnSpc>
                          <a:spcPct val="104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Cleveland</a:t>
                      </a:r>
                      <a:r>
                        <a:rPr sz="1000" spc="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</a:t>
                      </a:r>
                      <a:r>
                        <a:rPr sz="10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Group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Dvorin,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2025-CVG-017377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Traci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Beard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Artin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Terpanchian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Loepp,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Thomas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2025-CVG-017381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Preshus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Ferron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336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73608"/>
          <a:ext cx="8315325" cy="6296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02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77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95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60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1630">
                <a:tc>
                  <a:txBody>
                    <a:bodyPr/>
                    <a:lstStyle/>
                    <a:p>
                      <a:pPr marL="25400" marR="552450">
                        <a:lnSpc>
                          <a:spcPct val="1042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All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County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NEO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 Management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24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Loepp,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Thomas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2025-CVG-017382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9:00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Bobbie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Bello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AM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First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Cause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spc="-45" dirty="0">
                          <a:latin typeface="Calibri"/>
                          <a:cs typeface="Calibri"/>
                        </a:rPr>
                        <a:t>Mag.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Lawson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Artonia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Green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2025-CVG-015959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John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Doe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Betty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Bell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Eviction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2025-CVG-017368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10:00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Rhonda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Jackson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10:30 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50" dirty="0">
                          <a:latin typeface="Calibri"/>
                          <a:cs typeface="Calibri"/>
                        </a:rPr>
                        <a:t>Status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Hearings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spc="-45" dirty="0">
                          <a:latin typeface="Calibri"/>
                          <a:cs typeface="Calibri"/>
                        </a:rPr>
                        <a:t>Mag.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Phillips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 marR="82550">
                        <a:lnSpc>
                          <a:spcPct val="104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Arbor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Park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Phase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One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Associates,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L.P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R="261620" algn="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2025-CVG-009374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985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985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Samantha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Parson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Goodluck,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Grace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J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O/B/O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Guardian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Fund,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R="261620" algn="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Allain,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Eric,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2025-CVG-010176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780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Waler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Watson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GORDON,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SAVANNAH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97991"/>
          <a:ext cx="8315325" cy="63614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7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7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6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02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54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574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AP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Investing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Petropouleas,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Jim,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2025-CVG-010508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Regona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Ruffin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Riggins,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Nicole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09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NRP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2025-CVG-012107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Shatonna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Robinson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209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Near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West Reinvestment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Siebert,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Sonja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2025-CVG-014106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780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Brandi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Lewis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Bindokas,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Bradley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209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RCJC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Holding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2025-CVG-014777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Benjamin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Bonner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GORDON,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SAVANNAH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296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Triskett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2025-CVG-014788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Ariane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Shackelford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97991"/>
          <a:ext cx="8315325" cy="63004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02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60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76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59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54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6215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09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 marR="82550">
                        <a:lnSpc>
                          <a:spcPct val="104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AAPK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Property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083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200660">
                        <a:lnSpc>
                          <a:spcPts val="1250"/>
                        </a:lnSpc>
                        <a:spcBef>
                          <a:spcPts val="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Mulvaney,</a:t>
                      </a:r>
                      <a:r>
                        <a:rPr sz="1000" spc="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Christopher,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93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Tierra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Beard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128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200660">
                        <a:lnSpc>
                          <a:spcPts val="125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Mulvaney,</a:t>
                      </a:r>
                      <a:r>
                        <a:rPr sz="1000" spc="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Christopher,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2025-CVG-014832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985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21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191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KWM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III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Schlegel,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Jonathan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2025-CVG-014947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Dayanna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Lockhart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Morris,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Luthfunnahar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Dewan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606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Siebert,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Sonja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050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Cedric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Sanders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Siebert,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Sonja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2025-CVG-015125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95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95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2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Paul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Skillings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2025-CVG-015390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780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Constance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Green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E39E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E39E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Rochotte,</a:t>
                      </a:r>
                      <a:r>
                        <a:rPr sz="10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Kelly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2725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73608"/>
          <a:ext cx="8315325" cy="62877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47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7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9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72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54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Smartland11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LLC et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06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50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Alexis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Beard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651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2025-CVG-015419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95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795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2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Garden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Asset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Rieke,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Michael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2025-CVG-015716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Therese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Haddad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Inversiones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Carey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Siebert,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Sonja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2025-CVG-015932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780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Tiesha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May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Riggins,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Nicole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Jessilyn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Felarca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2025-CVG-016215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780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Charles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Lobello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King,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OH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Investors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Petropouleas,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Jim,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2025-CVG-016224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851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Benn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Biggs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97991"/>
          <a:ext cx="8315325" cy="6301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68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6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7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8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54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6215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09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Chandler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Smith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R="261620" algn="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43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Lowder,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Cristina,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2025-CVG-016427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318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318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26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Taquilla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Nowden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16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16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Springhurst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Group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R="261620" algn="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Status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47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Petropouleas,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Jim,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2025-CVG-016435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3025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3025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Etoiee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Freeman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128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128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39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5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10:30</a:t>
                      </a:r>
                      <a:r>
                        <a:rPr sz="11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1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Tenant</a:t>
                      </a:r>
                      <a:r>
                        <a:rPr sz="11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30" dirty="0">
                          <a:latin typeface="Calibri"/>
                          <a:cs typeface="Calibri"/>
                        </a:rPr>
                        <a:t>MCR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60C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60C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60CAF3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Staff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45" dirty="0">
                          <a:latin typeface="Calibri"/>
                          <a:cs typeface="Calibri"/>
                        </a:rPr>
                        <a:t>Attorney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Aronoff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60C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60CA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Louis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Abney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60CAF3"/>
                    </a:solidFill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60C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60CAF3"/>
                    </a:solidFill>
                  </a:tcPr>
                </a:tc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Tenant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MCR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60C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60CA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60C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60CAF3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2025-CVG-016773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60CAF3"/>
                    </a:solidFill>
                  </a:tcPr>
                </a:tc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10:30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AM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60CAF3"/>
                    </a:solidFill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60CA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Mastermind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Your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Business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60CAF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60C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60C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60CA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PM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Default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Hearings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2225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Courtroom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3-</a:t>
                      </a:r>
                      <a:r>
                        <a:rPr sz="1100" spc="-60" dirty="0">
                          <a:latin typeface="Calibri"/>
                          <a:cs typeface="Calibri"/>
                        </a:rPr>
                        <a:t>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Edon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Nevzadi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Merkle, Aubrey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E,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2025-CVG-001868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1605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1605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Latisha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Giernacky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Osama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Iwais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2025-CVG-006311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Gabrielle Mitchell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2725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73608"/>
          <a:ext cx="8315325" cy="6297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7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73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6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5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8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Sp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Lake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Avenue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2025-CVG-008162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81330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Jamika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Quinn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Gordon,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Savannah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Halstead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- 3307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Scranton,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2025-CVG-008751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813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Raven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Green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Emir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Properties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2025-CVG-009254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813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Khaled</a:t>
                      </a:r>
                      <a:r>
                        <a:rPr sz="10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Alhwisan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Harrell,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Ryan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M,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marL="25400" marR="127000">
                        <a:lnSpc>
                          <a:spcPct val="104000"/>
                        </a:lnSpc>
                        <a:spcBef>
                          <a:spcPts val="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Heiman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And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Kehat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Investments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LLC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27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606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2025-CVG-010877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81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16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8133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81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226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Kelynn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House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16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50165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marL="25400" marR="462915">
                        <a:lnSpc>
                          <a:spcPct val="104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Western Reserve Property Management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2025-CVG-010920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985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81330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985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Marshaun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Khan-Assian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79704"/>
          <a:ext cx="8315325" cy="63690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9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5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6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2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4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574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Paisano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Properties,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Inc.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2025-CVG-010930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47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Sandra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Diaz-Santiago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09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Keller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Williams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Chervenic Realty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Loepp,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Thomas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2025-CVG-011121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780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Cara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Goodluck,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Grace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J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Nictron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Gordon,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Loren,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2025-CVG-011360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Richard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Dortch,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Jr.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OGBN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Investment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Company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2025-CVG-011472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747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747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Warren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Triplett,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Niederst</a:t>
                      </a:r>
                      <a:r>
                        <a:rPr sz="1000" spc="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000" spc="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LTD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Money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Only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7655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2025-CVG-011688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4734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Desmond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Vanderhorst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97991"/>
          <a:ext cx="8315325" cy="63030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8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70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2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2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7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574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1990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Ford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Drive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Owner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2025-CVG-011694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813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Patton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09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CWD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Holdings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Lowder,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Cristina,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2025-CVG-013320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8133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4097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780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Shanice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Lattimore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54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Morris,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B,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Freeman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Realty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Enterprise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Trust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Alexander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James,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2025-CVG-013332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813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Curtis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Bobbit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209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Equity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Star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Realty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2025-CVG-013427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747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8133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7747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Kalanthe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Wring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1864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Lampson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Hildebrandt,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Thomas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B.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2025-CVG-013933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81330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94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851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Ayesha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Waheem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8366" y="237845"/>
            <a:ext cx="5809615" cy="41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6930" marR="5080" indent="-2094864">
              <a:lnSpc>
                <a:spcPct val="115500"/>
              </a:lnSpc>
              <a:spcBef>
                <a:spcPts val="95"/>
              </a:spcBef>
            </a:pPr>
            <a:r>
              <a:rPr sz="1100" b="1" spc="-20" dirty="0">
                <a:latin typeface="Calibri"/>
                <a:cs typeface="Calibri"/>
              </a:rPr>
              <a:t>Administrative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Judge,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Division;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Scott,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5" dirty="0">
                <a:latin typeface="Calibri"/>
                <a:cs typeface="Calibri"/>
              </a:rPr>
              <a:t>W.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Mona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b="1" spc="20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Housing;</a:t>
            </a:r>
            <a:r>
              <a:rPr sz="1100" b="1" spc="-20" dirty="0">
                <a:latin typeface="Calibri"/>
                <a:cs typeface="Calibri"/>
              </a:rPr>
              <a:t> 13th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Floor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Courtroom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 Friday,</a:t>
            </a:r>
            <a:r>
              <a:rPr sz="1100" b="1" spc="19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December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05,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2025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6176" y="697991"/>
          <a:ext cx="8315325" cy="63017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66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9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33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19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8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6215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09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Woodhill</a:t>
                      </a:r>
                      <a:r>
                        <a:rPr sz="1000" spc="-5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Homes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2025-CVG-014063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813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70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Daylan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Johnson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marL="25400" marR="118745">
                        <a:lnSpc>
                          <a:spcPct val="104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McCormack</a:t>
                      </a:r>
                      <a:r>
                        <a:rPr sz="1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Baron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Management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Inc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635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2025-CVG-014773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985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445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481330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3985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704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Pamela</a:t>
                      </a:r>
                      <a:r>
                        <a:rPr sz="1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Hartman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Robert Koenitzer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923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953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Dirk</a:t>
                      </a:r>
                      <a:r>
                        <a:rPr sz="10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Johnson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0D0D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2025-CVG-015429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5410" marB="0">
                    <a:solidFill>
                      <a:srgbClr val="D0D0D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48133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0541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Streeter,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David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A,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Jr.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13970" marB="0">
                    <a:solidFill>
                      <a:srgbClr val="D0D0D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5410" marB="0">
                    <a:solidFill>
                      <a:srgbClr val="D0D0D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solidFill>
                      <a:srgbClr val="D0D0D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5410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826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145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SRE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Services</a:t>
                      </a:r>
                      <a:r>
                        <a:rPr sz="1000" spc="-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LLC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Plaintiff(s)</a:t>
                      </a:r>
                      <a:r>
                        <a:rPr sz="1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Housing</a:t>
                      </a:r>
                      <a:r>
                        <a:rPr sz="10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Default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636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7655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25" dirty="0">
                          <a:latin typeface="Georgia"/>
                          <a:cs typeface="Georgia"/>
                        </a:rPr>
                        <a:t>vs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Friedman,</a:t>
                      </a:r>
                      <a:r>
                        <a:rPr sz="1000" spc="-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Robert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 G, 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Esq.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2025-CVG-015440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latin typeface="Georgia"/>
                          <a:cs typeface="Georgia"/>
                        </a:rPr>
                        <a:t>1:30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PM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83820" marB="0"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813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Active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27305" marB="0"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Quintel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Jackson</a:t>
                      </a:r>
                      <a:r>
                        <a:rPr sz="1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dirty="0">
                          <a:latin typeface="Georgia"/>
                          <a:cs typeface="Georgia"/>
                        </a:rPr>
                        <a:t>et</a:t>
                      </a:r>
                      <a:r>
                        <a:rPr sz="1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25" dirty="0">
                          <a:latin typeface="Georgia"/>
                          <a:cs typeface="Georgia"/>
                        </a:rPr>
                        <a:t>al.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Georgia"/>
                          <a:cs typeface="Georgia"/>
                        </a:rPr>
                        <a:t>Defendant(s)</a:t>
                      </a:r>
                      <a:r>
                        <a:rPr sz="1000" spc="4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000" spc="-10" dirty="0">
                          <a:latin typeface="Georgia"/>
                          <a:cs typeface="Georgia"/>
                        </a:rPr>
                        <a:t>Attorney(s):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3683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2725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solidFill>
                      <a:srgbClr val="D0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0" advTm="12000"/>
    </mc:Choice>
    <mc:Fallback>
      <p:transition spd="slow" advTm="12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21341</Words>
  <Application>Microsoft Office PowerPoint</Application>
  <PresentationFormat>Custom</PresentationFormat>
  <Paragraphs>4801</Paragraphs>
  <Slides>103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103</vt:i4>
      </vt:variant>
    </vt:vector>
  </HeadingPairs>
  <TitlesOfParts>
    <vt:vector size="107" baseType="lpstr">
      <vt:lpstr>Calibri</vt:lpstr>
      <vt:lpstr>Georgia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Chance Zurub</dc:creator>
  <cp:lastModifiedBy>Christian Pallens</cp:lastModifiedBy>
  <cp:revision>1</cp:revision>
  <dcterms:created xsi:type="dcterms:W3CDTF">2025-12-01T14:48:58Z</dcterms:created>
  <dcterms:modified xsi:type="dcterms:W3CDTF">2025-12-01T14:49:43Z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2025-11-26T00:00:00Z</vt:filetime>
  </property>
  <property fmtid="{D5CDD505-2E9C-101B-9397-08002B2CF9AE}" pid="3" name="Creator">
    <vt:lpwstr>MicrosoftÂ® ExcelÂ® for Microsoft 365</vt:lpwstr>
  </property>
  <property fmtid="{D5CDD505-2E9C-101B-9397-08002B2CF9AE}" pid="4" name="LastSaved">
    <vt:filetime>2025-12-01T00:00:00Z</vt:filetime>
  </property>
  <property fmtid="{D5CDD505-2E9C-101B-9397-08002B2CF9AE}" pid="5" name="MSIP_Label_defa4170-0d19-0005-0004-bc88714345d2_ActionId">
    <vt:lpwstr>fbaeb077-2d8e-47a5-b37e-7aae95c3cf23</vt:lpwstr>
  </property>
  <property fmtid="{D5CDD505-2E9C-101B-9397-08002B2CF9AE}" pid="6" name="MSIP_Label_defa4170-0d19-0005-0004-bc88714345d2_ContentBits">
    <vt:lpwstr>0</vt:lpwstr>
  </property>
  <property fmtid="{D5CDD505-2E9C-101B-9397-08002B2CF9AE}" pid="7" name="MSIP_Label_defa4170-0d19-0005-0004-bc88714345d2_Enabled">
    <vt:lpwstr>true</vt:lpwstr>
  </property>
  <property fmtid="{D5CDD505-2E9C-101B-9397-08002B2CF9AE}" pid="8" name="MSIP_Label_defa4170-0d19-0005-0004-bc88714345d2_Method">
    <vt:lpwstr>Standard</vt:lpwstr>
  </property>
  <property fmtid="{D5CDD505-2E9C-101B-9397-08002B2CF9AE}" pid="9" name="MSIP_Label_defa4170-0d19-0005-0004-bc88714345d2_Name">
    <vt:lpwstr>defa4170-0d19-0005-0004-bc88714345d2</vt:lpwstr>
  </property>
  <property fmtid="{D5CDD505-2E9C-101B-9397-08002B2CF9AE}" pid="10" name="MSIP_Label_defa4170-0d19-0005-0004-bc88714345d2_SetDate">
    <vt:lpwstr>2025-11-25T19:36:53Z</vt:lpwstr>
  </property>
  <property fmtid="{D5CDD505-2E9C-101B-9397-08002B2CF9AE}" pid="11" name="MSIP_Label_defa4170-0d19-0005-0004-bc88714345d2_SiteId">
    <vt:lpwstr>2de66053-e27b-4231-ac8f-1bdf5a3c3042</vt:lpwstr>
  </property>
  <property fmtid="{D5CDD505-2E9C-101B-9397-08002B2CF9AE}" pid="12" name="MSIP_Label_defa4170-0d19-0005-0004-bc88714345d2_Tag">
    <vt:lpwstr>10, 3, 0, 1</vt:lpwstr>
  </property>
  <property fmtid="{D5CDD505-2E9C-101B-9397-08002B2CF9AE}" pid="13" name="Producer">
    <vt:lpwstr>MicrosoftÂ® ExcelÂ® for Microsoft 365</vt:lpwstr>
  </property>
</Properties>
</file>